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78"/>
  </p:handoutMasterIdLst>
  <p:sldIdLst>
    <p:sldId id="512" r:id="rId2"/>
    <p:sldId id="258" r:id="rId3"/>
    <p:sldId id="516" r:id="rId4"/>
    <p:sldId id="518" r:id="rId5"/>
    <p:sldId id="520" r:id="rId6"/>
    <p:sldId id="521" r:id="rId7"/>
    <p:sldId id="514" r:id="rId8"/>
    <p:sldId id="523" r:id="rId9"/>
    <p:sldId id="331" r:id="rId10"/>
    <p:sldId id="365" r:id="rId11"/>
    <p:sldId id="330" r:id="rId12"/>
    <p:sldId id="400" r:id="rId13"/>
    <p:sldId id="399" r:id="rId14"/>
    <p:sldId id="337" r:id="rId15"/>
    <p:sldId id="522" r:id="rId16"/>
    <p:sldId id="259" r:id="rId17"/>
    <p:sldId id="513" r:id="rId18"/>
    <p:sldId id="257" r:id="rId19"/>
    <p:sldId id="350" r:id="rId20"/>
    <p:sldId id="368" r:id="rId21"/>
    <p:sldId id="528" r:id="rId22"/>
    <p:sldId id="524" r:id="rId23"/>
    <p:sldId id="264" r:id="rId24"/>
    <p:sldId id="260" r:id="rId25"/>
    <p:sldId id="261" r:id="rId26"/>
    <p:sldId id="262" r:id="rId27"/>
    <p:sldId id="265" r:id="rId28"/>
    <p:sldId id="266" r:id="rId29"/>
    <p:sldId id="267" r:id="rId30"/>
    <p:sldId id="268" r:id="rId31"/>
    <p:sldId id="269" r:id="rId32"/>
    <p:sldId id="270" r:id="rId33"/>
    <p:sldId id="277" r:id="rId34"/>
    <p:sldId id="526" r:id="rId35"/>
    <p:sldId id="527" r:id="rId36"/>
    <p:sldId id="529" r:id="rId37"/>
    <p:sldId id="531" r:id="rId38"/>
    <p:sldId id="532" r:id="rId39"/>
    <p:sldId id="533" r:id="rId40"/>
    <p:sldId id="535" r:id="rId41"/>
    <p:sldId id="536" r:id="rId42"/>
    <p:sldId id="537" r:id="rId43"/>
    <p:sldId id="538" r:id="rId44"/>
    <p:sldId id="534" r:id="rId45"/>
    <p:sldId id="539" r:id="rId46"/>
    <p:sldId id="540" r:id="rId47"/>
    <p:sldId id="542" r:id="rId48"/>
    <p:sldId id="543" r:id="rId49"/>
    <p:sldId id="500" r:id="rId50"/>
    <p:sldId id="501" r:id="rId51"/>
    <p:sldId id="502" r:id="rId52"/>
    <p:sldId id="503" r:id="rId53"/>
    <p:sldId id="504" r:id="rId54"/>
    <p:sldId id="505" r:id="rId55"/>
    <p:sldId id="506" r:id="rId56"/>
    <p:sldId id="507" r:id="rId57"/>
    <p:sldId id="509" r:id="rId58"/>
    <p:sldId id="510" r:id="rId59"/>
    <p:sldId id="508" r:id="rId60"/>
    <p:sldId id="511" r:id="rId61"/>
    <p:sldId id="370" r:id="rId62"/>
    <p:sldId id="371" r:id="rId63"/>
    <p:sldId id="372" r:id="rId64"/>
    <p:sldId id="373" r:id="rId65"/>
    <p:sldId id="374" r:id="rId66"/>
    <p:sldId id="375" r:id="rId67"/>
    <p:sldId id="376" r:id="rId68"/>
    <p:sldId id="377" r:id="rId69"/>
    <p:sldId id="395" r:id="rId70"/>
    <p:sldId id="389" r:id="rId71"/>
    <p:sldId id="390" r:id="rId72"/>
    <p:sldId id="391" r:id="rId73"/>
    <p:sldId id="392" r:id="rId74"/>
    <p:sldId id="393" r:id="rId75"/>
    <p:sldId id="394" r:id="rId76"/>
    <p:sldId id="348" r:id="rId77"/>
  </p:sldIdLst>
  <p:sldSz cx="12192000" cy="6858000"/>
  <p:notesSz cx="6735763" cy="98663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AF2"/>
    <a:srgbClr val="9A0000"/>
    <a:srgbClr val="68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9" autoAdjust="0"/>
    <p:restoredTop sz="94660"/>
  </p:normalViewPr>
  <p:slideViewPr>
    <p:cSldViewPr snapToGrid="0">
      <p:cViewPr varScale="1">
        <p:scale>
          <a:sx n="103" d="100"/>
          <a:sy n="103" d="100"/>
        </p:scale>
        <p:origin x="30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0"/>
            <a:ext cx="2918830" cy="495030"/>
          </a:xfrm>
          <a:prstGeom prst="rect">
            <a:avLst/>
          </a:prstGeom>
        </p:spPr>
        <p:txBody>
          <a:bodyPr vert="horz" lIns="90827" tIns="45414" rIns="90827" bIns="45414" rtlCol="0"/>
          <a:lstStyle>
            <a:lvl1pPr algn="l">
              <a:defRPr sz="1200"/>
            </a:lvl1pPr>
          </a:lstStyle>
          <a:p>
            <a:endParaRPr lang="it-IT"/>
          </a:p>
        </p:txBody>
      </p:sp>
      <p:sp>
        <p:nvSpPr>
          <p:cNvPr id="3" name="Segnaposto data 2"/>
          <p:cNvSpPr>
            <a:spLocks noGrp="1"/>
          </p:cNvSpPr>
          <p:nvPr>
            <p:ph type="dt" sz="quarter" idx="1"/>
          </p:nvPr>
        </p:nvSpPr>
        <p:spPr>
          <a:xfrm>
            <a:off x="3815375" y="0"/>
            <a:ext cx="2918830" cy="495030"/>
          </a:xfrm>
          <a:prstGeom prst="rect">
            <a:avLst/>
          </a:prstGeom>
        </p:spPr>
        <p:txBody>
          <a:bodyPr vert="horz" lIns="90827" tIns="45414" rIns="90827" bIns="45414" rtlCol="0"/>
          <a:lstStyle>
            <a:lvl1pPr algn="r">
              <a:defRPr sz="1200"/>
            </a:lvl1pPr>
          </a:lstStyle>
          <a:p>
            <a:fld id="{E0E5AAB5-C824-4447-80B3-9CC340FFED3F}" type="datetimeFigureOut">
              <a:rPr lang="it-IT" smtClean="0"/>
              <a:t>03/10/2024</a:t>
            </a:fld>
            <a:endParaRPr lang="it-IT"/>
          </a:p>
        </p:txBody>
      </p:sp>
      <p:sp>
        <p:nvSpPr>
          <p:cNvPr id="4" name="Segnaposto piè di pagina 3"/>
          <p:cNvSpPr>
            <a:spLocks noGrp="1"/>
          </p:cNvSpPr>
          <p:nvPr>
            <p:ph type="ftr" sz="quarter" idx="2"/>
          </p:nvPr>
        </p:nvSpPr>
        <p:spPr>
          <a:xfrm>
            <a:off x="1" y="9371285"/>
            <a:ext cx="2918830" cy="495028"/>
          </a:xfrm>
          <a:prstGeom prst="rect">
            <a:avLst/>
          </a:prstGeom>
        </p:spPr>
        <p:txBody>
          <a:bodyPr vert="horz" lIns="90827" tIns="45414" rIns="90827" bIns="45414" rtlCol="0" anchor="b"/>
          <a:lstStyle>
            <a:lvl1pPr algn="l">
              <a:defRPr sz="1200"/>
            </a:lvl1pPr>
          </a:lstStyle>
          <a:p>
            <a:endParaRPr lang="it-IT"/>
          </a:p>
        </p:txBody>
      </p:sp>
      <p:sp>
        <p:nvSpPr>
          <p:cNvPr id="5" name="Segnaposto numero diapositiva 4"/>
          <p:cNvSpPr>
            <a:spLocks noGrp="1"/>
          </p:cNvSpPr>
          <p:nvPr>
            <p:ph type="sldNum" sz="quarter" idx="3"/>
          </p:nvPr>
        </p:nvSpPr>
        <p:spPr>
          <a:xfrm>
            <a:off x="3815375" y="9371285"/>
            <a:ext cx="2918830" cy="495028"/>
          </a:xfrm>
          <a:prstGeom prst="rect">
            <a:avLst/>
          </a:prstGeom>
        </p:spPr>
        <p:txBody>
          <a:bodyPr vert="horz" lIns="90827" tIns="45414" rIns="90827" bIns="45414" rtlCol="0" anchor="b"/>
          <a:lstStyle>
            <a:lvl1pPr algn="r">
              <a:defRPr sz="1200"/>
            </a:lvl1pPr>
          </a:lstStyle>
          <a:p>
            <a:fld id="{704032FB-4289-4BEE-981E-F4C29E59649E}" type="slidenum">
              <a:rPr lang="it-IT" smtClean="0"/>
              <a:t>‹N›</a:t>
            </a:fld>
            <a:endParaRPr lang="it-IT"/>
          </a:p>
        </p:txBody>
      </p:sp>
    </p:spTree>
    <p:extLst>
      <p:ext uri="{BB962C8B-B14F-4D97-AF65-F5344CB8AC3E}">
        <p14:creationId xmlns:p14="http://schemas.microsoft.com/office/powerpoint/2010/main" val="410969409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71DEA9CE-5E1D-40E6-A3A7-8C5CF8B3B006}" type="datetimeFigureOut">
              <a:rPr lang="it-IT" smtClean="0"/>
              <a:t>03/10/2024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A3BD1E5-B112-4E97-9E0D-57F7B31292F2}" type="slidenum">
              <a:rPr lang="it-IT" smtClean="0"/>
              <a:t>‹N›</a:t>
            </a:fld>
            <a:endParaRPr lang="it-IT"/>
          </a:p>
        </p:txBody>
      </p:sp>
    </p:spTree>
    <p:extLst>
      <p:ext uri="{BB962C8B-B14F-4D97-AF65-F5344CB8AC3E}">
        <p14:creationId xmlns:p14="http://schemas.microsoft.com/office/powerpoint/2010/main" val="3197488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71DEA9CE-5E1D-40E6-A3A7-8C5CF8B3B006}" type="datetimeFigureOut">
              <a:rPr lang="it-IT" smtClean="0"/>
              <a:t>03/10/2024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A3BD1E5-B112-4E97-9E0D-57F7B31292F2}" type="slidenum">
              <a:rPr lang="it-IT" smtClean="0"/>
              <a:t>‹N›</a:t>
            </a:fld>
            <a:endParaRPr lang="it-IT"/>
          </a:p>
        </p:txBody>
      </p:sp>
    </p:spTree>
    <p:extLst>
      <p:ext uri="{BB962C8B-B14F-4D97-AF65-F5344CB8AC3E}">
        <p14:creationId xmlns:p14="http://schemas.microsoft.com/office/powerpoint/2010/main" val="208299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71DEA9CE-5E1D-40E6-A3A7-8C5CF8B3B006}" type="datetimeFigureOut">
              <a:rPr lang="it-IT" smtClean="0"/>
              <a:t>03/10/2024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A3BD1E5-B112-4E97-9E0D-57F7B31292F2}" type="slidenum">
              <a:rPr lang="it-IT" smtClean="0"/>
              <a:t>‹N›</a:t>
            </a:fld>
            <a:endParaRPr lang="it-IT"/>
          </a:p>
        </p:txBody>
      </p:sp>
    </p:spTree>
    <p:extLst>
      <p:ext uri="{BB962C8B-B14F-4D97-AF65-F5344CB8AC3E}">
        <p14:creationId xmlns:p14="http://schemas.microsoft.com/office/powerpoint/2010/main" val="1383437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71DEA9CE-5E1D-40E6-A3A7-8C5CF8B3B006}" type="datetimeFigureOut">
              <a:rPr lang="it-IT" smtClean="0"/>
              <a:t>03/10/2024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A3BD1E5-B112-4E97-9E0D-57F7B31292F2}" type="slidenum">
              <a:rPr lang="it-IT" smtClean="0"/>
              <a:t>‹N›</a:t>
            </a:fld>
            <a:endParaRPr lang="it-IT"/>
          </a:p>
        </p:txBody>
      </p:sp>
    </p:spTree>
    <p:extLst>
      <p:ext uri="{BB962C8B-B14F-4D97-AF65-F5344CB8AC3E}">
        <p14:creationId xmlns:p14="http://schemas.microsoft.com/office/powerpoint/2010/main" val="2547875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71DEA9CE-5E1D-40E6-A3A7-8C5CF8B3B006}" type="datetimeFigureOut">
              <a:rPr lang="it-IT" smtClean="0"/>
              <a:t>03/10/2024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A3BD1E5-B112-4E97-9E0D-57F7B31292F2}" type="slidenum">
              <a:rPr lang="it-IT" smtClean="0"/>
              <a:t>‹N›</a:t>
            </a:fld>
            <a:endParaRPr lang="it-IT"/>
          </a:p>
        </p:txBody>
      </p:sp>
    </p:spTree>
    <p:extLst>
      <p:ext uri="{BB962C8B-B14F-4D97-AF65-F5344CB8AC3E}">
        <p14:creationId xmlns:p14="http://schemas.microsoft.com/office/powerpoint/2010/main" val="3687467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71DEA9CE-5E1D-40E6-A3A7-8C5CF8B3B006}" type="datetimeFigureOut">
              <a:rPr lang="it-IT" smtClean="0"/>
              <a:t>03/10/2024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A3BD1E5-B112-4E97-9E0D-57F7B31292F2}" type="slidenum">
              <a:rPr lang="it-IT" smtClean="0"/>
              <a:t>‹N›</a:t>
            </a:fld>
            <a:endParaRPr lang="it-IT"/>
          </a:p>
        </p:txBody>
      </p:sp>
    </p:spTree>
    <p:extLst>
      <p:ext uri="{BB962C8B-B14F-4D97-AF65-F5344CB8AC3E}">
        <p14:creationId xmlns:p14="http://schemas.microsoft.com/office/powerpoint/2010/main" val="2487903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71DEA9CE-5E1D-40E6-A3A7-8C5CF8B3B006}" type="datetimeFigureOut">
              <a:rPr lang="it-IT" smtClean="0"/>
              <a:t>03/10/2024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CA3BD1E5-B112-4E97-9E0D-57F7B31292F2}" type="slidenum">
              <a:rPr lang="it-IT" smtClean="0"/>
              <a:t>‹N›</a:t>
            </a:fld>
            <a:endParaRPr lang="it-IT"/>
          </a:p>
        </p:txBody>
      </p:sp>
    </p:spTree>
    <p:extLst>
      <p:ext uri="{BB962C8B-B14F-4D97-AF65-F5344CB8AC3E}">
        <p14:creationId xmlns:p14="http://schemas.microsoft.com/office/powerpoint/2010/main" val="582497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71DEA9CE-5E1D-40E6-A3A7-8C5CF8B3B006}" type="datetimeFigureOut">
              <a:rPr lang="it-IT" smtClean="0"/>
              <a:t>03/10/2024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CA3BD1E5-B112-4E97-9E0D-57F7B31292F2}" type="slidenum">
              <a:rPr lang="it-IT" smtClean="0"/>
              <a:t>‹N›</a:t>
            </a:fld>
            <a:endParaRPr lang="it-IT"/>
          </a:p>
        </p:txBody>
      </p:sp>
    </p:spTree>
    <p:extLst>
      <p:ext uri="{BB962C8B-B14F-4D97-AF65-F5344CB8AC3E}">
        <p14:creationId xmlns:p14="http://schemas.microsoft.com/office/powerpoint/2010/main" val="2009715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1DEA9CE-5E1D-40E6-A3A7-8C5CF8B3B006}" type="datetimeFigureOut">
              <a:rPr lang="it-IT" smtClean="0"/>
              <a:t>03/10/2024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CA3BD1E5-B112-4E97-9E0D-57F7B31292F2}" type="slidenum">
              <a:rPr lang="it-IT" smtClean="0"/>
              <a:t>‹N›</a:t>
            </a:fld>
            <a:endParaRPr lang="it-IT"/>
          </a:p>
        </p:txBody>
      </p:sp>
    </p:spTree>
    <p:extLst>
      <p:ext uri="{BB962C8B-B14F-4D97-AF65-F5344CB8AC3E}">
        <p14:creationId xmlns:p14="http://schemas.microsoft.com/office/powerpoint/2010/main" val="269484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71DEA9CE-5E1D-40E6-A3A7-8C5CF8B3B006}" type="datetimeFigureOut">
              <a:rPr lang="it-IT" smtClean="0"/>
              <a:t>03/10/2024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A3BD1E5-B112-4E97-9E0D-57F7B31292F2}" type="slidenum">
              <a:rPr lang="it-IT" smtClean="0"/>
              <a:t>‹N›</a:t>
            </a:fld>
            <a:endParaRPr lang="it-IT"/>
          </a:p>
        </p:txBody>
      </p:sp>
    </p:spTree>
    <p:extLst>
      <p:ext uri="{BB962C8B-B14F-4D97-AF65-F5344CB8AC3E}">
        <p14:creationId xmlns:p14="http://schemas.microsoft.com/office/powerpoint/2010/main" val="1305847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71DEA9CE-5E1D-40E6-A3A7-8C5CF8B3B006}" type="datetimeFigureOut">
              <a:rPr lang="it-IT" smtClean="0"/>
              <a:t>03/10/2024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A3BD1E5-B112-4E97-9E0D-57F7B31292F2}" type="slidenum">
              <a:rPr lang="it-IT" smtClean="0"/>
              <a:t>‹N›</a:t>
            </a:fld>
            <a:endParaRPr lang="it-IT"/>
          </a:p>
        </p:txBody>
      </p:sp>
    </p:spTree>
    <p:extLst>
      <p:ext uri="{BB962C8B-B14F-4D97-AF65-F5344CB8AC3E}">
        <p14:creationId xmlns:p14="http://schemas.microsoft.com/office/powerpoint/2010/main" val="2760398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DEA9CE-5E1D-40E6-A3A7-8C5CF8B3B006}" type="datetimeFigureOut">
              <a:rPr lang="it-IT" smtClean="0"/>
              <a:t>03/10/2024</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3BD1E5-B112-4E97-9E0D-57F7B31292F2}" type="slidenum">
              <a:rPr lang="it-IT" smtClean="0"/>
              <a:t>‹N›</a:t>
            </a:fld>
            <a:endParaRPr lang="it-IT"/>
          </a:p>
        </p:txBody>
      </p:sp>
    </p:spTree>
    <p:extLst>
      <p:ext uri="{BB962C8B-B14F-4D97-AF65-F5344CB8AC3E}">
        <p14:creationId xmlns:p14="http://schemas.microsoft.com/office/powerpoint/2010/main" val="9239409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9655" y="220437"/>
            <a:ext cx="7255639" cy="4837093"/>
          </a:xfrm>
          <a:prstGeom prst="rect">
            <a:avLst/>
          </a:prstGeom>
        </p:spPr>
      </p:pic>
      <p:sp>
        <p:nvSpPr>
          <p:cNvPr id="2" name="Titolo 1"/>
          <p:cNvSpPr>
            <a:spLocks noGrp="1"/>
          </p:cNvSpPr>
          <p:nvPr>
            <p:ph type="ctrTitle"/>
          </p:nvPr>
        </p:nvSpPr>
        <p:spPr>
          <a:xfrm>
            <a:off x="429655" y="5170135"/>
            <a:ext cx="9144000" cy="469783"/>
          </a:xfrm>
        </p:spPr>
        <p:txBody>
          <a:bodyPr>
            <a:normAutofit/>
          </a:bodyPr>
          <a:lstStyle/>
          <a:p>
            <a:pPr algn="l"/>
            <a:r>
              <a:rPr lang="it-IT" sz="2000" b="1" dirty="0">
                <a:solidFill>
                  <a:schemeClr val="accent5">
                    <a:lumMod val="75000"/>
                  </a:schemeClr>
                </a:solidFill>
              </a:rPr>
              <a:t>Corso di formazione per revisori enti locali</a:t>
            </a:r>
          </a:p>
        </p:txBody>
      </p:sp>
      <p:sp>
        <p:nvSpPr>
          <p:cNvPr id="3" name="Sottotitolo 2"/>
          <p:cNvSpPr>
            <a:spLocks noGrp="1"/>
          </p:cNvSpPr>
          <p:nvPr>
            <p:ph type="subTitle" idx="1"/>
          </p:nvPr>
        </p:nvSpPr>
        <p:spPr>
          <a:xfrm>
            <a:off x="429655" y="5735451"/>
            <a:ext cx="9144000" cy="620899"/>
          </a:xfrm>
        </p:spPr>
        <p:txBody>
          <a:bodyPr>
            <a:normAutofit/>
          </a:bodyPr>
          <a:lstStyle/>
          <a:p>
            <a:pPr algn="l"/>
            <a:r>
              <a:rPr lang="it-IT" sz="1800" b="1" dirty="0">
                <a:solidFill>
                  <a:schemeClr val="accent5">
                    <a:lumMod val="75000"/>
                  </a:schemeClr>
                </a:solidFill>
                <a:effectLst/>
                <a:latin typeface="+mj-lt"/>
                <a:ea typeface="Aptos" panose="020B0004020202020204" pitchFamily="34" charset="0"/>
              </a:rPr>
              <a:t>Piani triennali di prevenzione della corruzione, trasparenza e Whistleblowing</a:t>
            </a:r>
            <a:r>
              <a:rPr lang="it-IT" sz="1800" b="1" dirty="0">
                <a:solidFill>
                  <a:schemeClr val="accent5">
                    <a:lumMod val="75000"/>
                  </a:schemeClr>
                </a:solidFill>
                <a:latin typeface="+mj-lt"/>
              </a:rPr>
              <a:t> </a:t>
            </a:r>
            <a:r>
              <a:rPr lang="it-IT" sz="1800" b="1" dirty="0">
                <a:solidFill>
                  <a:schemeClr val="accent5">
                    <a:lumMod val="75000"/>
                  </a:schemeClr>
                </a:solidFill>
              </a:rPr>
              <a:t>	</a:t>
            </a:r>
            <a:r>
              <a:rPr lang="it-IT" sz="1600" b="1" dirty="0">
                <a:solidFill>
                  <a:schemeClr val="accent5">
                    <a:lumMod val="75000"/>
                  </a:schemeClr>
                </a:solidFill>
              </a:rPr>
              <a:t>                                  </a:t>
            </a:r>
          </a:p>
        </p:txBody>
      </p:sp>
      <p:pic>
        <p:nvPicPr>
          <p:cNvPr id="1027" name="Picture 3"/>
          <p:cNvPicPr>
            <a:picLocks noChangeAspect="1" noChangeArrowheads="1"/>
          </p:cNvPicPr>
          <p:nvPr/>
        </p:nvPicPr>
        <p:blipFill>
          <a:blip r:embed="rId3">
            <a:lum contrast="20000"/>
            <a:extLst>
              <a:ext uri="{28A0092B-C50C-407E-A947-70E740481C1C}">
                <a14:useLocalDpi xmlns:a14="http://schemas.microsoft.com/office/drawing/2010/main" val="0"/>
              </a:ext>
            </a:extLst>
          </a:blip>
          <a:srcRect/>
          <a:stretch>
            <a:fillRect/>
          </a:stretch>
        </p:blipFill>
        <p:spPr bwMode="auto">
          <a:xfrm>
            <a:off x="7962637" y="472288"/>
            <a:ext cx="4076700" cy="361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CasellaDiTesto 5"/>
          <p:cNvSpPr txBox="1"/>
          <p:nvPr/>
        </p:nvSpPr>
        <p:spPr>
          <a:xfrm>
            <a:off x="7962637" y="5728069"/>
            <a:ext cx="3304631" cy="369332"/>
          </a:xfrm>
          <a:prstGeom prst="rect">
            <a:avLst/>
          </a:prstGeom>
          <a:noFill/>
        </p:spPr>
        <p:txBody>
          <a:bodyPr wrap="square" rtlCol="0">
            <a:spAutoFit/>
          </a:bodyPr>
          <a:lstStyle/>
          <a:p>
            <a:r>
              <a:rPr lang="it-IT" b="1" dirty="0">
                <a:solidFill>
                  <a:schemeClr val="accent5">
                    <a:lumMod val="75000"/>
                  </a:schemeClr>
                </a:solidFill>
                <a:latin typeface="+mj-lt"/>
              </a:rPr>
              <a:t>1 ottobre 2024</a:t>
            </a:r>
          </a:p>
        </p:txBody>
      </p:sp>
      <p:sp>
        <p:nvSpPr>
          <p:cNvPr id="5" name="CasellaDiTesto 4"/>
          <p:cNvSpPr txBox="1"/>
          <p:nvPr/>
        </p:nvSpPr>
        <p:spPr>
          <a:xfrm>
            <a:off x="8036653" y="2457974"/>
            <a:ext cx="2496760" cy="369332"/>
          </a:xfrm>
          <a:prstGeom prst="rect">
            <a:avLst/>
          </a:prstGeom>
          <a:noFill/>
        </p:spPr>
        <p:txBody>
          <a:bodyPr wrap="square" rtlCol="0">
            <a:spAutoFit/>
          </a:bodyPr>
          <a:lstStyle/>
          <a:p>
            <a:r>
              <a:rPr lang="it-IT" b="1" i="1" dirty="0">
                <a:solidFill>
                  <a:schemeClr val="accent5">
                    <a:lumMod val="75000"/>
                  </a:schemeClr>
                </a:solidFill>
                <a:latin typeface="+mj-lt"/>
              </a:rPr>
              <a:t>Avv. Carlo Bertacchi</a:t>
            </a:r>
          </a:p>
        </p:txBody>
      </p:sp>
      <p:sp>
        <p:nvSpPr>
          <p:cNvPr id="7" name="Segnaposto numero diapositiva 6"/>
          <p:cNvSpPr>
            <a:spLocks noGrp="1"/>
          </p:cNvSpPr>
          <p:nvPr>
            <p:ph type="sldNum" sz="quarter" idx="12"/>
          </p:nvPr>
        </p:nvSpPr>
        <p:spPr/>
        <p:txBody>
          <a:bodyPr/>
          <a:lstStyle/>
          <a:p>
            <a:fld id="{375FE874-0E51-4BDA-A855-C972DEF6657F}" type="slidenum">
              <a:rPr lang="it-IT" smtClean="0"/>
              <a:t>1</a:t>
            </a:fld>
            <a:endParaRPr lang="it-IT"/>
          </a:p>
        </p:txBody>
      </p:sp>
    </p:spTree>
    <p:extLst>
      <p:ext uri="{BB962C8B-B14F-4D97-AF65-F5344CB8AC3E}">
        <p14:creationId xmlns:p14="http://schemas.microsoft.com/office/powerpoint/2010/main" val="1815413400"/>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a:extLst>
              <a:ext uri="{FF2B5EF4-FFF2-40B4-BE49-F238E27FC236}">
                <a16:creationId xmlns:a16="http://schemas.microsoft.com/office/drawing/2014/main" id="{B1741A5C-D882-4DB6-BCF5-D25D245F2F56}"/>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206393" y="342073"/>
            <a:ext cx="9420225" cy="5857875"/>
          </a:xfrm>
        </p:spPr>
      </p:pic>
    </p:spTree>
    <p:extLst>
      <p:ext uri="{BB962C8B-B14F-4D97-AF65-F5344CB8AC3E}">
        <p14:creationId xmlns:p14="http://schemas.microsoft.com/office/powerpoint/2010/main" val="1987569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84CE4C23-4706-476C-90AC-B6C40C2CA4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362" y="291939"/>
            <a:ext cx="11189275" cy="6274122"/>
          </a:xfrm>
          <a:prstGeom prst="rect">
            <a:avLst/>
          </a:prstGeom>
        </p:spPr>
      </p:pic>
    </p:spTree>
    <p:extLst>
      <p:ext uri="{BB962C8B-B14F-4D97-AF65-F5344CB8AC3E}">
        <p14:creationId xmlns:p14="http://schemas.microsoft.com/office/powerpoint/2010/main" val="2849353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rotWithShape="1">
          <a:blip r:embed="rId2" cstate="print">
            <a:extLst>
              <a:ext uri="{28A0092B-C50C-407E-A947-70E740481C1C}">
                <a14:useLocalDpi xmlns:a14="http://schemas.microsoft.com/office/drawing/2010/main" val="0"/>
              </a:ext>
            </a:extLst>
          </a:blip>
          <a:srcRect b="78667"/>
          <a:stretch/>
        </p:blipFill>
        <p:spPr>
          <a:xfrm>
            <a:off x="601618" y="108182"/>
            <a:ext cx="5649484" cy="1819678"/>
          </a:xfrm>
          <a:prstGeom prst="rect">
            <a:avLst/>
          </a:prstGeom>
        </p:spPr>
      </p:pic>
      <p:pic>
        <p:nvPicPr>
          <p:cNvPr id="4" name="Immagine 3">
            <a:extLst>
              <a:ext uri="{FF2B5EF4-FFF2-40B4-BE49-F238E27FC236}">
                <a16:creationId xmlns:a16="http://schemas.microsoft.com/office/drawing/2014/main" id="{41F34665-6E09-4A13-A0BF-9E7FD7FBDD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8760" y="1878195"/>
            <a:ext cx="9914479" cy="3101609"/>
          </a:xfrm>
          <a:prstGeom prst="rect">
            <a:avLst/>
          </a:prstGeom>
        </p:spPr>
      </p:pic>
    </p:spTree>
    <p:extLst>
      <p:ext uri="{BB962C8B-B14F-4D97-AF65-F5344CB8AC3E}">
        <p14:creationId xmlns:p14="http://schemas.microsoft.com/office/powerpoint/2010/main" val="1361368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775A6A63-0904-4B57-8E11-E8C58FDC1B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413" y="304639"/>
            <a:ext cx="11151173" cy="6248721"/>
          </a:xfrm>
          <a:prstGeom prst="rect">
            <a:avLst/>
          </a:prstGeom>
        </p:spPr>
      </p:pic>
    </p:spTree>
    <p:extLst>
      <p:ext uri="{BB962C8B-B14F-4D97-AF65-F5344CB8AC3E}">
        <p14:creationId xmlns:p14="http://schemas.microsoft.com/office/powerpoint/2010/main" val="2902022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de-DE" sz="3200" b="1" dirty="0">
                <a:solidFill>
                  <a:schemeClr val="accent5">
                    <a:lumMod val="75000"/>
                  </a:schemeClr>
                </a:solidFill>
                <a:latin typeface="+mn-lt"/>
              </a:rPr>
              <a:t>Transparency International Italia</a:t>
            </a:r>
            <a:br>
              <a:rPr lang="de-DE" dirty="0">
                <a:solidFill>
                  <a:schemeClr val="accent5">
                    <a:lumMod val="75000"/>
                  </a:schemeClr>
                </a:solidFill>
              </a:rPr>
            </a:br>
            <a:r>
              <a:rPr lang="de-DE" sz="2400" dirty="0">
                <a:solidFill>
                  <a:schemeClr val="accent5">
                    <a:lumMod val="75000"/>
                  </a:schemeClr>
                </a:solidFill>
              </a:rPr>
              <a:t>Indice di </a:t>
            </a:r>
            <a:r>
              <a:rPr lang="de-DE" sz="2400" dirty="0" err="1">
                <a:solidFill>
                  <a:schemeClr val="accent5">
                    <a:lumMod val="75000"/>
                  </a:schemeClr>
                </a:solidFill>
              </a:rPr>
              <a:t>Percezione</a:t>
            </a:r>
            <a:r>
              <a:rPr lang="de-DE" sz="2400" dirty="0">
                <a:solidFill>
                  <a:schemeClr val="accent5">
                    <a:lumMod val="75000"/>
                  </a:schemeClr>
                </a:solidFill>
              </a:rPr>
              <a:t> della </a:t>
            </a:r>
            <a:r>
              <a:rPr lang="de-DE" sz="2400" dirty="0" err="1">
                <a:solidFill>
                  <a:schemeClr val="accent5">
                    <a:lumMod val="75000"/>
                  </a:schemeClr>
                </a:solidFill>
              </a:rPr>
              <a:t>Corruzione</a:t>
            </a:r>
            <a:r>
              <a:rPr lang="de-DE" sz="2400" dirty="0">
                <a:solidFill>
                  <a:schemeClr val="accent5">
                    <a:lumMod val="75000"/>
                  </a:schemeClr>
                </a:solidFill>
              </a:rPr>
              <a:t> – </a:t>
            </a:r>
            <a:r>
              <a:rPr lang="de-DE" sz="2200" dirty="0" err="1">
                <a:solidFill>
                  <a:schemeClr val="accent5">
                    <a:lumMod val="75000"/>
                  </a:schemeClr>
                </a:solidFill>
              </a:rPr>
              <a:t>Comunicato</a:t>
            </a:r>
            <a:r>
              <a:rPr lang="de-DE" sz="2200" dirty="0">
                <a:solidFill>
                  <a:schemeClr val="accent5">
                    <a:lumMod val="75000"/>
                  </a:schemeClr>
                </a:solidFill>
              </a:rPr>
              <a:t> </a:t>
            </a:r>
            <a:r>
              <a:rPr lang="de-DE" sz="2200" dirty="0" err="1">
                <a:solidFill>
                  <a:schemeClr val="accent5">
                    <a:lumMod val="75000"/>
                  </a:schemeClr>
                </a:solidFill>
              </a:rPr>
              <a:t>stampa</a:t>
            </a:r>
            <a:r>
              <a:rPr lang="de-DE" sz="2200" dirty="0">
                <a:solidFill>
                  <a:schemeClr val="accent5">
                    <a:lumMod val="75000"/>
                  </a:schemeClr>
                </a:solidFill>
              </a:rPr>
              <a:t> 25 </a:t>
            </a:r>
            <a:r>
              <a:rPr lang="de-DE" sz="2200" dirty="0" err="1">
                <a:solidFill>
                  <a:schemeClr val="accent5">
                    <a:lumMod val="75000"/>
                  </a:schemeClr>
                </a:solidFill>
              </a:rPr>
              <a:t>febbraio</a:t>
            </a:r>
            <a:r>
              <a:rPr lang="de-DE" sz="2200" dirty="0">
                <a:solidFill>
                  <a:schemeClr val="accent5">
                    <a:lumMod val="75000"/>
                  </a:schemeClr>
                </a:solidFill>
              </a:rPr>
              <a:t> 2022</a:t>
            </a:r>
            <a:endParaRPr lang="it-IT" sz="2200" dirty="0">
              <a:solidFill>
                <a:schemeClr val="accent5">
                  <a:lumMod val="75000"/>
                </a:schemeClr>
              </a:solidFill>
            </a:endParaRPr>
          </a:p>
        </p:txBody>
      </p:sp>
      <p:sp>
        <p:nvSpPr>
          <p:cNvPr id="3" name="Segnaposto contenuto 2"/>
          <p:cNvSpPr>
            <a:spLocks noGrp="1"/>
          </p:cNvSpPr>
          <p:nvPr>
            <p:ph idx="1"/>
          </p:nvPr>
        </p:nvSpPr>
        <p:spPr/>
        <p:txBody>
          <a:bodyPr>
            <a:normAutofit/>
          </a:bodyPr>
          <a:lstStyle/>
          <a:p>
            <a:pPr marL="0" indent="0" algn="just">
              <a:buNone/>
            </a:pPr>
            <a:r>
              <a:rPr lang="it-IT" i="1" dirty="0">
                <a:solidFill>
                  <a:schemeClr val="accent5">
                    <a:lumMod val="75000"/>
                  </a:schemeClr>
                </a:solidFill>
              </a:rPr>
              <a:t>“La credibilità internazionale dell’Italia di è rafforzata in quest’ultimo anno anche per effetto degli sforzi di numerosi stakeholder del settore privato e della società civile nel promuovere i valori della trasparenza, dell’anticorruzione e dell’integrità. L’emergenza generata dalla pandemia ha fortemente influenzato l’elaborazione del CPI, dal momento che in alcuni casi ha generato una minor fiducia nei Paesi che hanno preferito rimuovere le garanzie di controllo, in altri ha determinato un rafforzamento della coscienza collettiva e risposte più solide da parte dei Governi” </a:t>
            </a:r>
          </a:p>
          <a:p>
            <a:pPr marL="0" indent="0" algn="just">
              <a:buNone/>
            </a:pPr>
            <a:r>
              <a:rPr lang="it-IT" dirty="0">
                <a:solidFill>
                  <a:schemeClr val="accent5">
                    <a:lumMod val="75000"/>
                  </a:schemeClr>
                </a:solidFill>
              </a:rPr>
              <a:t>(Iole Anna Salvini, Presidente di </a:t>
            </a:r>
            <a:r>
              <a:rPr lang="it-IT" dirty="0" err="1">
                <a:solidFill>
                  <a:schemeClr val="accent5">
                    <a:lumMod val="75000"/>
                  </a:schemeClr>
                </a:solidFill>
              </a:rPr>
              <a:t>Transparency</a:t>
            </a:r>
            <a:r>
              <a:rPr lang="it-IT" dirty="0">
                <a:solidFill>
                  <a:schemeClr val="accent5">
                    <a:lumMod val="75000"/>
                  </a:schemeClr>
                </a:solidFill>
              </a:rPr>
              <a:t> International Italia)</a:t>
            </a:r>
          </a:p>
        </p:txBody>
      </p:sp>
    </p:spTree>
    <p:extLst>
      <p:ext uri="{BB962C8B-B14F-4D97-AF65-F5344CB8AC3E}">
        <p14:creationId xmlns:p14="http://schemas.microsoft.com/office/powerpoint/2010/main" val="2039852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de-DE" sz="3200" b="1" dirty="0" err="1">
                <a:solidFill>
                  <a:schemeClr val="accent5">
                    <a:lumMod val="75000"/>
                  </a:schemeClr>
                </a:solidFill>
              </a:rPr>
              <a:t>Introduzione</a:t>
            </a:r>
            <a:r>
              <a:rPr lang="de-DE" sz="3200" b="1" dirty="0">
                <a:solidFill>
                  <a:schemeClr val="accent5">
                    <a:lumMod val="75000"/>
                  </a:schemeClr>
                </a:solidFill>
              </a:rPr>
              <a:t> </a:t>
            </a:r>
            <a:br>
              <a:rPr lang="de-DE" sz="3200" b="1" dirty="0">
                <a:solidFill>
                  <a:schemeClr val="accent5">
                    <a:lumMod val="75000"/>
                  </a:schemeClr>
                </a:solidFill>
              </a:rPr>
            </a:br>
            <a:r>
              <a:rPr lang="de-DE" sz="3200" b="1" dirty="0">
                <a:solidFill>
                  <a:schemeClr val="accent5">
                    <a:lumMod val="75000"/>
                  </a:schemeClr>
                </a:solidFill>
              </a:rPr>
              <a:t>Il </a:t>
            </a:r>
            <a:r>
              <a:rPr lang="de-DE" sz="3200" b="1" dirty="0" err="1">
                <a:solidFill>
                  <a:schemeClr val="accent5">
                    <a:lumMod val="75000"/>
                  </a:schemeClr>
                </a:solidFill>
              </a:rPr>
              <a:t>quadro</a:t>
            </a:r>
            <a:r>
              <a:rPr lang="de-DE" sz="3200" b="1" dirty="0">
                <a:solidFill>
                  <a:schemeClr val="accent5">
                    <a:lumMod val="75000"/>
                  </a:schemeClr>
                </a:solidFill>
              </a:rPr>
              <a:t> </a:t>
            </a:r>
            <a:r>
              <a:rPr lang="de-DE" sz="3200" b="1" dirty="0" err="1">
                <a:solidFill>
                  <a:schemeClr val="accent5">
                    <a:lumMod val="75000"/>
                  </a:schemeClr>
                </a:solidFill>
              </a:rPr>
              <a:t>normativo</a:t>
            </a:r>
            <a:r>
              <a:rPr lang="de-DE" sz="3200" b="1" dirty="0">
                <a:solidFill>
                  <a:schemeClr val="accent5">
                    <a:lumMod val="75000"/>
                  </a:schemeClr>
                </a:solidFill>
              </a:rPr>
              <a:t> per la </a:t>
            </a:r>
            <a:r>
              <a:rPr lang="de-DE" sz="3200" b="1" dirty="0" err="1">
                <a:solidFill>
                  <a:schemeClr val="accent5">
                    <a:lumMod val="75000"/>
                  </a:schemeClr>
                </a:solidFill>
              </a:rPr>
              <a:t>prevenzione</a:t>
            </a:r>
            <a:r>
              <a:rPr lang="de-DE" sz="3200" b="1" dirty="0">
                <a:solidFill>
                  <a:schemeClr val="accent5">
                    <a:lumMod val="75000"/>
                  </a:schemeClr>
                </a:solidFill>
              </a:rPr>
              <a:t> della </a:t>
            </a:r>
            <a:r>
              <a:rPr lang="de-DE" sz="3200" b="1" dirty="0" err="1">
                <a:solidFill>
                  <a:schemeClr val="accent5">
                    <a:lumMod val="75000"/>
                  </a:schemeClr>
                </a:solidFill>
              </a:rPr>
              <a:t>corruzione</a:t>
            </a:r>
            <a:endParaRPr lang="it-IT" sz="3200" b="1" dirty="0">
              <a:solidFill>
                <a:schemeClr val="accent5">
                  <a:lumMod val="75000"/>
                </a:schemeClr>
              </a:solidFill>
            </a:endParaRPr>
          </a:p>
        </p:txBody>
      </p:sp>
      <p:sp>
        <p:nvSpPr>
          <p:cNvPr id="3" name="Segnaposto contenuto 2"/>
          <p:cNvSpPr>
            <a:spLocks noGrp="1"/>
          </p:cNvSpPr>
          <p:nvPr>
            <p:ph idx="1"/>
          </p:nvPr>
        </p:nvSpPr>
        <p:spPr/>
        <p:txBody>
          <a:bodyPr>
            <a:normAutofit fontScale="85000" lnSpcReduction="20000"/>
          </a:bodyPr>
          <a:lstStyle/>
          <a:p>
            <a:pPr algn="just"/>
            <a:r>
              <a:rPr lang="it-IT" u="sng" dirty="0">
                <a:solidFill>
                  <a:schemeClr val="accent5">
                    <a:lumMod val="75000"/>
                  </a:schemeClr>
                </a:solidFill>
              </a:rPr>
              <a:t>Legge 6 novembre 2012, n.190</a:t>
            </a:r>
            <a:r>
              <a:rPr lang="it-IT" dirty="0">
                <a:solidFill>
                  <a:schemeClr val="accent5">
                    <a:lumMod val="75000"/>
                  </a:schemeClr>
                </a:solidFill>
              </a:rPr>
              <a:t> Disposizioni per la </a:t>
            </a:r>
            <a:r>
              <a:rPr lang="it-IT" b="1" dirty="0">
                <a:solidFill>
                  <a:schemeClr val="accent5">
                    <a:lumMod val="75000"/>
                  </a:schemeClr>
                </a:solidFill>
              </a:rPr>
              <a:t>prevenzione e la repressione della corruzione e dell’illegalità </a:t>
            </a:r>
            <a:r>
              <a:rPr lang="it-IT" dirty="0">
                <a:solidFill>
                  <a:schemeClr val="accent5">
                    <a:lumMod val="75000"/>
                  </a:schemeClr>
                </a:solidFill>
              </a:rPr>
              <a:t>nella pubblica amministrazione</a:t>
            </a:r>
          </a:p>
          <a:p>
            <a:pPr algn="just"/>
            <a:r>
              <a:rPr lang="it-IT" u="sng" dirty="0">
                <a:solidFill>
                  <a:schemeClr val="accent5">
                    <a:lumMod val="75000"/>
                  </a:schemeClr>
                </a:solidFill>
              </a:rPr>
              <a:t>D.P.R. 16 aprile 2013, n.62</a:t>
            </a:r>
            <a:r>
              <a:rPr lang="it-IT" dirty="0">
                <a:solidFill>
                  <a:schemeClr val="accent5">
                    <a:lumMod val="75000"/>
                  </a:schemeClr>
                </a:solidFill>
              </a:rPr>
              <a:t> </a:t>
            </a:r>
            <a:r>
              <a:rPr lang="it-IT" b="1" dirty="0">
                <a:solidFill>
                  <a:schemeClr val="accent5">
                    <a:lumMod val="75000"/>
                  </a:schemeClr>
                </a:solidFill>
              </a:rPr>
              <a:t>Codice di comportamento </a:t>
            </a:r>
            <a:r>
              <a:rPr lang="it-IT" dirty="0">
                <a:solidFill>
                  <a:schemeClr val="accent5">
                    <a:lumMod val="75000"/>
                  </a:schemeClr>
                </a:solidFill>
              </a:rPr>
              <a:t>dei dipendenti pubblici</a:t>
            </a:r>
          </a:p>
          <a:p>
            <a:pPr algn="just"/>
            <a:r>
              <a:rPr lang="it-IT" u="sng" dirty="0">
                <a:solidFill>
                  <a:schemeClr val="accent5">
                    <a:lumMod val="75000"/>
                  </a:schemeClr>
                </a:solidFill>
              </a:rPr>
              <a:t>D.Lgs. 14 marzo 2013, n.33</a:t>
            </a:r>
            <a:r>
              <a:rPr lang="it-IT" dirty="0">
                <a:solidFill>
                  <a:schemeClr val="accent5">
                    <a:lumMod val="75000"/>
                  </a:schemeClr>
                </a:solidFill>
              </a:rPr>
              <a:t> Riordino della disciplina riguardante gli </a:t>
            </a:r>
            <a:r>
              <a:rPr lang="it-IT" b="1" dirty="0">
                <a:solidFill>
                  <a:schemeClr val="accent5">
                    <a:lumMod val="75000"/>
                  </a:schemeClr>
                </a:solidFill>
              </a:rPr>
              <a:t>obblighi di pubblicità, trasparenza e diffusione di informazioni </a:t>
            </a:r>
            <a:r>
              <a:rPr lang="it-IT" dirty="0">
                <a:solidFill>
                  <a:schemeClr val="accent5">
                    <a:lumMod val="75000"/>
                  </a:schemeClr>
                </a:solidFill>
              </a:rPr>
              <a:t>da parte delle pubbliche amministrazioni</a:t>
            </a:r>
          </a:p>
          <a:p>
            <a:pPr algn="just"/>
            <a:r>
              <a:rPr lang="it-IT" u="sng" dirty="0">
                <a:solidFill>
                  <a:schemeClr val="accent5">
                    <a:lumMod val="75000"/>
                  </a:schemeClr>
                </a:solidFill>
              </a:rPr>
              <a:t>D.Lgs. 8 aprile 2013, n.39</a:t>
            </a:r>
            <a:r>
              <a:rPr lang="it-IT" dirty="0">
                <a:solidFill>
                  <a:schemeClr val="accent5">
                    <a:lumMod val="75000"/>
                  </a:schemeClr>
                </a:solidFill>
              </a:rPr>
              <a:t> Disposizioni in materia di </a:t>
            </a:r>
            <a:r>
              <a:rPr lang="it-IT" b="1" dirty="0" err="1">
                <a:solidFill>
                  <a:schemeClr val="accent5">
                    <a:lumMod val="75000"/>
                  </a:schemeClr>
                </a:solidFill>
              </a:rPr>
              <a:t>inconferibilità</a:t>
            </a:r>
            <a:r>
              <a:rPr lang="it-IT" b="1" dirty="0">
                <a:solidFill>
                  <a:schemeClr val="accent5">
                    <a:lumMod val="75000"/>
                  </a:schemeClr>
                </a:solidFill>
              </a:rPr>
              <a:t> ed incompatibilità di incarichi </a:t>
            </a:r>
            <a:r>
              <a:rPr lang="it-IT" dirty="0">
                <a:solidFill>
                  <a:schemeClr val="accent5">
                    <a:lumMod val="75000"/>
                  </a:schemeClr>
                </a:solidFill>
              </a:rPr>
              <a:t>presso le pubbliche amministrazioni e presso gli enti privati in controllo pubblico</a:t>
            </a:r>
          </a:p>
          <a:p>
            <a:pPr algn="just"/>
            <a:r>
              <a:rPr lang="it-IT" u="sng" dirty="0">
                <a:solidFill>
                  <a:schemeClr val="accent5">
                    <a:lumMod val="75000"/>
                  </a:schemeClr>
                </a:solidFill>
              </a:rPr>
              <a:t>D.L. 20.06.2014, n.90</a:t>
            </a:r>
            <a:r>
              <a:rPr lang="it-IT" dirty="0">
                <a:solidFill>
                  <a:schemeClr val="accent5">
                    <a:lumMod val="75000"/>
                  </a:schemeClr>
                </a:solidFill>
              </a:rPr>
              <a:t> (</a:t>
            </a:r>
            <a:r>
              <a:rPr lang="it-IT" dirty="0" err="1">
                <a:solidFill>
                  <a:schemeClr val="accent5">
                    <a:lumMod val="75000"/>
                  </a:schemeClr>
                </a:solidFill>
              </a:rPr>
              <a:t>conv</a:t>
            </a:r>
            <a:r>
              <a:rPr lang="it-IT" dirty="0">
                <a:solidFill>
                  <a:schemeClr val="accent5">
                    <a:lumMod val="75000"/>
                  </a:schemeClr>
                </a:solidFill>
              </a:rPr>
              <a:t>. in L. 11 agosto 2014, n.114) </a:t>
            </a:r>
            <a:r>
              <a:rPr lang="it-IT" b="1" dirty="0">
                <a:solidFill>
                  <a:schemeClr val="accent5">
                    <a:lumMod val="75000"/>
                  </a:schemeClr>
                </a:solidFill>
              </a:rPr>
              <a:t>Misure urgenti </a:t>
            </a:r>
            <a:r>
              <a:rPr lang="it-IT" dirty="0">
                <a:solidFill>
                  <a:schemeClr val="accent5">
                    <a:lumMod val="75000"/>
                  </a:schemeClr>
                </a:solidFill>
              </a:rPr>
              <a:t>per l’efficienza della P.A.</a:t>
            </a:r>
          </a:p>
          <a:p>
            <a:pPr algn="just"/>
            <a:r>
              <a:rPr lang="it-IT" u="sng" dirty="0">
                <a:solidFill>
                  <a:schemeClr val="accent5">
                    <a:lumMod val="75000"/>
                  </a:schemeClr>
                </a:solidFill>
              </a:rPr>
              <a:t>Legge 27 maggio 2015, n.69</a:t>
            </a:r>
            <a:r>
              <a:rPr lang="it-IT" dirty="0">
                <a:solidFill>
                  <a:schemeClr val="accent5">
                    <a:lumMod val="75000"/>
                  </a:schemeClr>
                </a:solidFill>
              </a:rPr>
              <a:t> Disposizioni in materia di </a:t>
            </a:r>
            <a:r>
              <a:rPr lang="it-IT" b="1" dirty="0">
                <a:solidFill>
                  <a:schemeClr val="accent5">
                    <a:lumMod val="75000"/>
                  </a:schemeClr>
                </a:solidFill>
              </a:rPr>
              <a:t>delitti contro la pubblica amministrazione</a:t>
            </a:r>
            <a:r>
              <a:rPr lang="it-IT" dirty="0">
                <a:solidFill>
                  <a:schemeClr val="accent5">
                    <a:lumMod val="75000"/>
                  </a:schemeClr>
                </a:solidFill>
              </a:rPr>
              <a:t>, di associazioni di tipo mafioso e di falso in bilancio</a:t>
            </a:r>
          </a:p>
          <a:p>
            <a:pPr algn="just"/>
            <a:endParaRPr lang="it-IT" dirty="0">
              <a:solidFill>
                <a:schemeClr val="accent5">
                  <a:lumMod val="75000"/>
                </a:schemeClr>
              </a:solidFill>
            </a:endParaRPr>
          </a:p>
        </p:txBody>
      </p:sp>
    </p:spTree>
    <p:extLst>
      <p:ext uri="{BB962C8B-B14F-4D97-AF65-F5344CB8AC3E}">
        <p14:creationId xmlns:p14="http://schemas.microsoft.com/office/powerpoint/2010/main" val="3977928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1191033"/>
          </a:xfrm>
        </p:spPr>
        <p:txBody>
          <a:bodyPr>
            <a:normAutofit/>
          </a:bodyPr>
          <a:lstStyle/>
          <a:p>
            <a:r>
              <a:rPr lang="de-DE" sz="3200" b="1" dirty="0" err="1">
                <a:solidFill>
                  <a:schemeClr val="accent5">
                    <a:lumMod val="75000"/>
                  </a:schemeClr>
                </a:solidFill>
              </a:rPr>
              <a:t>Introduzione</a:t>
            </a:r>
            <a:r>
              <a:rPr lang="de-DE" sz="3200" b="1" dirty="0">
                <a:solidFill>
                  <a:schemeClr val="accent5">
                    <a:lumMod val="75000"/>
                  </a:schemeClr>
                </a:solidFill>
              </a:rPr>
              <a:t> – </a:t>
            </a:r>
            <a:br>
              <a:rPr lang="de-DE" sz="3200" b="1" dirty="0">
                <a:solidFill>
                  <a:schemeClr val="accent5">
                    <a:lumMod val="75000"/>
                  </a:schemeClr>
                </a:solidFill>
              </a:rPr>
            </a:br>
            <a:r>
              <a:rPr lang="de-DE" sz="3200" b="1" dirty="0">
                <a:solidFill>
                  <a:schemeClr val="accent5">
                    <a:lumMod val="75000"/>
                  </a:schemeClr>
                </a:solidFill>
              </a:rPr>
              <a:t>il </a:t>
            </a:r>
            <a:r>
              <a:rPr lang="de-DE" sz="3200" b="1" dirty="0" err="1">
                <a:solidFill>
                  <a:schemeClr val="accent5">
                    <a:lumMod val="75000"/>
                  </a:schemeClr>
                </a:solidFill>
              </a:rPr>
              <a:t>quadro</a:t>
            </a:r>
            <a:r>
              <a:rPr lang="de-DE" sz="3200" b="1" dirty="0">
                <a:solidFill>
                  <a:schemeClr val="accent5">
                    <a:lumMod val="75000"/>
                  </a:schemeClr>
                </a:solidFill>
              </a:rPr>
              <a:t> </a:t>
            </a:r>
            <a:r>
              <a:rPr lang="de-DE" sz="3200" b="1" dirty="0" err="1">
                <a:solidFill>
                  <a:schemeClr val="accent5">
                    <a:lumMod val="75000"/>
                  </a:schemeClr>
                </a:solidFill>
              </a:rPr>
              <a:t>normativo</a:t>
            </a:r>
            <a:r>
              <a:rPr lang="de-DE" sz="3200" b="1" dirty="0">
                <a:solidFill>
                  <a:schemeClr val="accent5">
                    <a:lumMod val="75000"/>
                  </a:schemeClr>
                </a:solidFill>
              </a:rPr>
              <a:t> per la </a:t>
            </a:r>
            <a:r>
              <a:rPr lang="de-DE" sz="3200" b="1" dirty="0" err="1">
                <a:solidFill>
                  <a:schemeClr val="accent5">
                    <a:lumMod val="75000"/>
                  </a:schemeClr>
                </a:solidFill>
              </a:rPr>
              <a:t>prevenzione</a:t>
            </a:r>
            <a:r>
              <a:rPr lang="de-DE" sz="3200" b="1" dirty="0">
                <a:solidFill>
                  <a:schemeClr val="accent5">
                    <a:lumMod val="75000"/>
                  </a:schemeClr>
                </a:solidFill>
              </a:rPr>
              <a:t> della </a:t>
            </a:r>
            <a:r>
              <a:rPr lang="de-DE" sz="3200" b="1" dirty="0" err="1">
                <a:solidFill>
                  <a:schemeClr val="accent5">
                    <a:lumMod val="75000"/>
                  </a:schemeClr>
                </a:solidFill>
              </a:rPr>
              <a:t>corruzione</a:t>
            </a:r>
            <a:endParaRPr lang="it-IT" sz="3200" b="1" dirty="0">
              <a:solidFill>
                <a:schemeClr val="accent5">
                  <a:lumMod val="75000"/>
                </a:schemeClr>
              </a:solidFill>
            </a:endParaRPr>
          </a:p>
        </p:txBody>
      </p:sp>
      <p:sp>
        <p:nvSpPr>
          <p:cNvPr id="3" name="Segnaposto contenuto 2"/>
          <p:cNvSpPr>
            <a:spLocks noGrp="1"/>
          </p:cNvSpPr>
          <p:nvPr>
            <p:ph idx="1"/>
          </p:nvPr>
        </p:nvSpPr>
        <p:spPr>
          <a:xfrm>
            <a:off x="838200" y="1585519"/>
            <a:ext cx="10515600" cy="4591444"/>
          </a:xfrm>
        </p:spPr>
        <p:txBody>
          <a:bodyPr>
            <a:normAutofit fontScale="92500" lnSpcReduction="10000"/>
          </a:bodyPr>
          <a:lstStyle/>
          <a:p>
            <a:pPr algn="just"/>
            <a:r>
              <a:rPr lang="de-DE" u="sng" dirty="0" err="1">
                <a:solidFill>
                  <a:schemeClr val="accent5">
                    <a:lumMod val="75000"/>
                  </a:schemeClr>
                </a:solidFill>
              </a:rPr>
              <a:t>D.lgs</a:t>
            </a:r>
            <a:r>
              <a:rPr lang="de-DE" u="sng" dirty="0">
                <a:solidFill>
                  <a:schemeClr val="accent5">
                    <a:lumMod val="75000"/>
                  </a:schemeClr>
                </a:solidFill>
              </a:rPr>
              <a:t>. 18 </a:t>
            </a:r>
            <a:r>
              <a:rPr lang="de-DE" u="sng" dirty="0" err="1">
                <a:solidFill>
                  <a:schemeClr val="accent5">
                    <a:lumMod val="75000"/>
                  </a:schemeClr>
                </a:solidFill>
              </a:rPr>
              <a:t>aprile</a:t>
            </a:r>
            <a:r>
              <a:rPr lang="de-DE" u="sng" dirty="0">
                <a:solidFill>
                  <a:schemeClr val="accent5">
                    <a:lumMod val="75000"/>
                  </a:schemeClr>
                </a:solidFill>
              </a:rPr>
              <a:t> 2016, n.50</a:t>
            </a:r>
            <a:r>
              <a:rPr lang="de-DE" dirty="0">
                <a:solidFill>
                  <a:schemeClr val="accent5">
                    <a:lumMod val="75000"/>
                  </a:schemeClr>
                </a:solidFill>
              </a:rPr>
              <a:t> </a:t>
            </a:r>
            <a:r>
              <a:rPr lang="de-DE" b="1" dirty="0" err="1">
                <a:solidFill>
                  <a:schemeClr val="accent5">
                    <a:lumMod val="75000"/>
                  </a:schemeClr>
                </a:solidFill>
              </a:rPr>
              <a:t>Codice</a:t>
            </a:r>
            <a:r>
              <a:rPr lang="de-DE" b="1" dirty="0">
                <a:solidFill>
                  <a:schemeClr val="accent5">
                    <a:lumMod val="75000"/>
                  </a:schemeClr>
                </a:solidFill>
              </a:rPr>
              <a:t> </a:t>
            </a:r>
            <a:r>
              <a:rPr lang="de-DE" b="1" dirty="0" err="1">
                <a:solidFill>
                  <a:schemeClr val="accent5">
                    <a:lumMod val="75000"/>
                  </a:schemeClr>
                </a:solidFill>
              </a:rPr>
              <a:t>dei</a:t>
            </a:r>
            <a:r>
              <a:rPr lang="de-DE" b="1" dirty="0">
                <a:solidFill>
                  <a:schemeClr val="accent5">
                    <a:lumMod val="75000"/>
                  </a:schemeClr>
                </a:solidFill>
              </a:rPr>
              <a:t> </a:t>
            </a:r>
            <a:r>
              <a:rPr lang="de-DE" b="1" dirty="0" err="1">
                <a:solidFill>
                  <a:schemeClr val="accent5">
                    <a:lumMod val="75000"/>
                  </a:schemeClr>
                </a:solidFill>
              </a:rPr>
              <a:t>contratti</a:t>
            </a:r>
            <a:r>
              <a:rPr lang="de-DE" b="1" dirty="0">
                <a:solidFill>
                  <a:schemeClr val="accent5">
                    <a:lumMod val="75000"/>
                  </a:schemeClr>
                </a:solidFill>
              </a:rPr>
              <a:t> </a:t>
            </a:r>
            <a:r>
              <a:rPr lang="de-DE" b="1" dirty="0" err="1">
                <a:solidFill>
                  <a:schemeClr val="accent5">
                    <a:lumMod val="75000"/>
                  </a:schemeClr>
                </a:solidFill>
              </a:rPr>
              <a:t>pubblici</a:t>
            </a:r>
            <a:endParaRPr lang="it-IT" b="1" dirty="0">
              <a:solidFill>
                <a:schemeClr val="accent5">
                  <a:lumMod val="75000"/>
                </a:schemeClr>
              </a:solidFill>
            </a:endParaRPr>
          </a:p>
          <a:p>
            <a:pPr algn="just"/>
            <a:r>
              <a:rPr lang="de-DE" u="sng" dirty="0" err="1">
                <a:solidFill>
                  <a:schemeClr val="accent5">
                    <a:lumMod val="75000"/>
                  </a:schemeClr>
                </a:solidFill>
              </a:rPr>
              <a:t>D.lgs</a:t>
            </a:r>
            <a:r>
              <a:rPr lang="de-DE" u="sng" dirty="0">
                <a:solidFill>
                  <a:schemeClr val="accent5">
                    <a:lumMod val="75000"/>
                  </a:schemeClr>
                </a:solidFill>
              </a:rPr>
              <a:t>. 25 </a:t>
            </a:r>
            <a:r>
              <a:rPr lang="de-DE" u="sng" dirty="0" err="1">
                <a:solidFill>
                  <a:schemeClr val="accent5">
                    <a:lumMod val="75000"/>
                  </a:schemeClr>
                </a:solidFill>
              </a:rPr>
              <a:t>maggio</a:t>
            </a:r>
            <a:r>
              <a:rPr lang="de-DE" u="sng" dirty="0">
                <a:solidFill>
                  <a:schemeClr val="accent5">
                    <a:lumMod val="75000"/>
                  </a:schemeClr>
                </a:solidFill>
              </a:rPr>
              <a:t> 2016, n.97</a:t>
            </a:r>
            <a:r>
              <a:rPr lang="de-DE" dirty="0">
                <a:solidFill>
                  <a:schemeClr val="accent5">
                    <a:lumMod val="75000"/>
                  </a:schemeClr>
                </a:solidFill>
              </a:rPr>
              <a:t> </a:t>
            </a:r>
            <a:r>
              <a:rPr lang="de-DE" dirty="0" err="1">
                <a:solidFill>
                  <a:schemeClr val="accent5">
                    <a:lumMod val="75000"/>
                  </a:schemeClr>
                </a:solidFill>
              </a:rPr>
              <a:t>Revisione</a:t>
            </a:r>
            <a:r>
              <a:rPr lang="de-DE" dirty="0">
                <a:solidFill>
                  <a:schemeClr val="accent5">
                    <a:lumMod val="75000"/>
                  </a:schemeClr>
                </a:solidFill>
              </a:rPr>
              <a:t> e </a:t>
            </a:r>
            <a:r>
              <a:rPr lang="de-DE" b="1" dirty="0" err="1">
                <a:solidFill>
                  <a:schemeClr val="accent5">
                    <a:lumMod val="75000"/>
                  </a:schemeClr>
                </a:solidFill>
              </a:rPr>
              <a:t>semplificazione</a:t>
            </a:r>
            <a:r>
              <a:rPr lang="de-DE" dirty="0">
                <a:solidFill>
                  <a:schemeClr val="accent5">
                    <a:lumMod val="75000"/>
                  </a:schemeClr>
                </a:solidFill>
              </a:rPr>
              <a:t> delle </a:t>
            </a:r>
            <a:r>
              <a:rPr lang="de-DE" dirty="0" err="1">
                <a:solidFill>
                  <a:schemeClr val="accent5">
                    <a:lumMod val="75000"/>
                  </a:schemeClr>
                </a:solidFill>
              </a:rPr>
              <a:t>disposizioni</a:t>
            </a:r>
            <a:r>
              <a:rPr lang="de-DE" dirty="0">
                <a:solidFill>
                  <a:schemeClr val="accent5">
                    <a:lumMod val="75000"/>
                  </a:schemeClr>
                </a:solidFill>
              </a:rPr>
              <a:t> in </a:t>
            </a:r>
            <a:r>
              <a:rPr lang="de-DE" dirty="0" err="1">
                <a:solidFill>
                  <a:schemeClr val="accent5">
                    <a:lumMod val="75000"/>
                  </a:schemeClr>
                </a:solidFill>
              </a:rPr>
              <a:t>materia</a:t>
            </a:r>
            <a:r>
              <a:rPr lang="de-DE" dirty="0">
                <a:solidFill>
                  <a:schemeClr val="accent5">
                    <a:lumMod val="75000"/>
                  </a:schemeClr>
                </a:solidFill>
              </a:rPr>
              <a:t> di </a:t>
            </a:r>
            <a:r>
              <a:rPr lang="de-DE" dirty="0" err="1">
                <a:solidFill>
                  <a:schemeClr val="accent5">
                    <a:lumMod val="75000"/>
                  </a:schemeClr>
                </a:solidFill>
              </a:rPr>
              <a:t>prevenzione</a:t>
            </a:r>
            <a:r>
              <a:rPr lang="de-DE" dirty="0">
                <a:solidFill>
                  <a:schemeClr val="accent5">
                    <a:lumMod val="75000"/>
                  </a:schemeClr>
                </a:solidFill>
              </a:rPr>
              <a:t> della </a:t>
            </a:r>
            <a:r>
              <a:rPr lang="de-DE" dirty="0" err="1">
                <a:solidFill>
                  <a:schemeClr val="accent5">
                    <a:lumMod val="75000"/>
                  </a:schemeClr>
                </a:solidFill>
              </a:rPr>
              <a:t>corruzione</a:t>
            </a:r>
            <a:r>
              <a:rPr lang="de-DE" dirty="0">
                <a:solidFill>
                  <a:schemeClr val="accent5">
                    <a:lumMod val="75000"/>
                  </a:schemeClr>
                </a:solidFill>
              </a:rPr>
              <a:t>, </a:t>
            </a:r>
            <a:r>
              <a:rPr lang="de-DE" dirty="0" err="1">
                <a:solidFill>
                  <a:schemeClr val="accent5">
                    <a:lumMod val="75000"/>
                  </a:schemeClr>
                </a:solidFill>
              </a:rPr>
              <a:t>pubblicità</a:t>
            </a:r>
            <a:r>
              <a:rPr lang="de-DE" dirty="0">
                <a:solidFill>
                  <a:schemeClr val="accent5">
                    <a:lumMod val="75000"/>
                  </a:schemeClr>
                </a:solidFill>
              </a:rPr>
              <a:t> e </a:t>
            </a:r>
            <a:r>
              <a:rPr lang="de-DE" dirty="0" err="1">
                <a:solidFill>
                  <a:schemeClr val="accent5">
                    <a:lumMod val="75000"/>
                  </a:schemeClr>
                </a:solidFill>
              </a:rPr>
              <a:t>trasparenza</a:t>
            </a:r>
            <a:endParaRPr lang="it-IT" dirty="0">
              <a:solidFill>
                <a:schemeClr val="accent5">
                  <a:lumMod val="75000"/>
                </a:schemeClr>
              </a:solidFill>
            </a:endParaRPr>
          </a:p>
          <a:p>
            <a:pPr algn="just"/>
            <a:r>
              <a:rPr lang="it-IT" u="sng" dirty="0">
                <a:solidFill>
                  <a:schemeClr val="accent5">
                    <a:lumMod val="75000"/>
                  </a:schemeClr>
                </a:solidFill>
              </a:rPr>
              <a:t>Legge 30 novembre 2017, n.179</a:t>
            </a:r>
            <a:r>
              <a:rPr lang="it-IT" dirty="0">
                <a:solidFill>
                  <a:schemeClr val="accent5">
                    <a:lumMod val="75000"/>
                  </a:schemeClr>
                </a:solidFill>
              </a:rPr>
              <a:t> Disposizioni per la tutela degli autori di segnalazioni di reati o irregolarità di cui siano venuti a conoscenza nell’ambito di un rapporto di lavoro pubblico o privato (</a:t>
            </a:r>
            <a:r>
              <a:rPr lang="it-IT" b="1" dirty="0">
                <a:solidFill>
                  <a:schemeClr val="accent5">
                    <a:lumMod val="75000"/>
                  </a:schemeClr>
                </a:solidFill>
              </a:rPr>
              <a:t>whistleblowing</a:t>
            </a:r>
            <a:r>
              <a:rPr lang="it-IT" dirty="0">
                <a:solidFill>
                  <a:schemeClr val="accent5">
                    <a:lumMod val="75000"/>
                  </a:schemeClr>
                </a:solidFill>
              </a:rPr>
              <a:t>)</a:t>
            </a:r>
          </a:p>
          <a:p>
            <a:pPr algn="just"/>
            <a:r>
              <a:rPr lang="it-IT" u="sng" dirty="0">
                <a:solidFill>
                  <a:schemeClr val="accent5">
                    <a:lumMod val="75000"/>
                  </a:schemeClr>
                </a:solidFill>
              </a:rPr>
              <a:t>Legge 9 gennaio 2019, n.3 </a:t>
            </a:r>
            <a:r>
              <a:rPr lang="it-IT" dirty="0">
                <a:solidFill>
                  <a:schemeClr val="accent5">
                    <a:lumMod val="75000"/>
                  </a:schemeClr>
                </a:solidFill>
              </a:rPr>
              <a:t>Misure per il contrasto dei reati contro la pubblica amministrazione, nonché in materia di prescrizione del reato e in materia di trasparenza dei partiti e movimenti politici (c.d. </a:t>
            </a:r>
            <a:r>
              <a:rPr lang="it-IT" b="1" dirty="0" err="1">
                <a:solidFill>
                  <a:schemeClr val="accent5">
                    <a:lumMod val="75000"/>
                  </a:schemeClr>
                </a:solidFill>
              </a:rPr>
              <a:t>spazzacorrotti</a:t>
            </a:r>
            <a:r>
              <a:rPr lang="it-IT" dirty="0">
                <a:solidFill>
                  <a:schemeClr val="accent5">
                    <a:lumMod val="75000"/>
                  </a:schemeClr>
                </a:solidFill>
              </a:rPr>
              <a:t>)</a:t>
            </a:r>
          </a:p>
          <a:p>
            <a:pPr algn="just"/>
            <a:r>
              <a:rPr lang="it-IT" u="sng" dirty="0">
                <a:solidFill>
                  <a:schemeClr val="accent5">
                    <a:lumMod val="75000"/>
                  </a:schemeClr>
                </a:solidFill>
              </a:rPr>
              <a:t>Direttiva UE 23 ottobre 2019, n.1937</a:t>
            </a:r>
            <a:r>
              <a:rPr lang="it-IT" dirty="0">
                <a:solidFill>
                  <a:schemeClr val="accent5">
                    <a:lumMod val="75000"/>
                  </a:schemeClr>
                </a:solidFill>
              </a:rPr>
              <a:t> Direttiva riguardante la protezione delle persone che segnalano violazioni del diritto dell’Unione (</a:t>
            </a:r>
            <a:r>
              <a:rPr lang="it-IT" b="1" dirty="0">
                <a:solidFill>
                  <a:schemeClr val="accent5">
                    <a:lumMod val="75000"/>
                  </a:schemeClr>
                </a:solidFill>
              </a:rPr>
              <a:t>whistleblowing)</a:t>
            </a:r>
            <a:endParaRPr lang="it-IT" dirty="0">
              <a:solidFill>
                <a:schemeClr val="accent5">
                  <a:lumMod val="75000"/>
                </a:schemeClr>
              </a:solidFill>
            </a:endParaRPr>
          </a:p>
        </p:txBody>
      </p:sp>
    </p:spTree>
    <p:extLst>
      <p:ext uri="{BB962C8B-B14F-4D97-AF65-F5344CB8AC3E}">
        <p14:creationId xmlns:p14="http://schemas.microsoft.com/office/powerpoint/2010/main" val="4088558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1220394"/>
          </a:xfrm>
        </p:spPr>
        <p:txBody>
          <a:bodyPr>
            <a:normAutofit/>
          </a:bodyPr>
          <a:lstStyle/>
          <a:p>
            <a:r>
              <a:rPr lang="de-DE" sz="3200" b="1" dirty="0" err="1">
                <a:solidFill>
                  <a:schemeClr val="accent5">
                    <a:lumMod val="75000"/>
                  </a:schemeClr>
                </a:solidFill>
              </a:rPr>
              <a:t>Introduzione</a:t>
            </a:r>
            <a:r>
              <a:rPr lang="de-DE" sz="3200" b="1" dirty="0">
                <a:solidFill>
                  <a:schemeClr val="accent5">
                    <a:lumMod val="75000"/>
                  </a:schemeClr>
                </a:solidFill>
              </a:rPr>
              <a:t> – </a:t>
            </a:r>
            <a:br>
              <a:rPr lang="de-DE" sz="3200" b="1" dirty="0">
                <a:solidFill>
                  <a:schemeClr val="accent5">
                    <a:lumMod val="75000"/>
                  </a:schemeClr>
                </a:solidFill>
              </a:rPr>
            </a:br>
            <a:r>
              <a:rPr lang="de-DE" sz="3200" b="1" dirty="0">
                <a:solidFill>
                  <a:schemeClr val="accent5">
                    <a:lumMod val="75000"/>
                  </a:schemeClr>
                </a:solidFill>
              </a:rPr>
              <a:t>il </a:t>
            </a:r>
            <a:r>
              <a:rPr lang="de-DE" sz="3200" b="1" dirty="0" err="1">
                <a:solidFill>
                  <a:schemeClr val="accent5">
                    <a:lumMod val="75000"/>
                  </a:schemeClr>
                </a:solidFill>
              </a:rPr>
              <a:t>quadro</a:t>
            </a:r>
            <a:r>
              <a:rPr lang="de-DE" sz="3200" b="1" dirty="0">
                <a:solidFill>
                  <a:schemeClr val="accent5">
                    <a:lumMod val="75000"/>
                  </a:schemeClr>
                </a:solidFill>
              </a:rPr>
              <a:t> </a:t>
            </a:r>
            <a:r>
              <a:rPr lang="de-DE" sz="3200" b="1" dirty="0" err="1">
                <a:solidFill>
                  <a:schemeClr val="accent5">
                    <a:lumMod val="75000"/>
                  </a:schemeClr>
                </a:solidFill>
              </a:rPr>
              <a:t>normativo</a:t>
            </a:r>
            <a:r>
              <a:rPr lang="de-DE" sz="3200" b="1" dirty="0">
                <a:solidFill>
                  <a:schemeClr val="accent5">
                    <a:lumMod val="75000"/>
                  </a:schemeClr>
                </a:solidFill>
              </a:rPr>
              <a:t> per la </a:t>
            </a:r>
            <a:r>
              <a:rPr lang="de-DE" sz="3200" b="1" dirty="0" err="1">
                <a:solidFill>
                  <a:schemeClr val="accent5">
                    <a:lumMod val="75000"/>
                  </a:schemeClr>
                </a:solidFill>
              </a:rPr>
              <a:t>prevenzione</a:t>
            </a:r>
            <a:r>
              <a:rPr lang="de-DE" sz="3200" b="1" dirty="0">
                <a:solidFill>
                  <a:schemeClr val="accent5">
                    <a:lumMod val="75000"/>
                  </a:schemeClr>
                </a:solidFill>
              </a:rPr>
              <a:t> della </a:t>
            </a:r>
            <a:r>
              <a:rPr lang="de-DE" sz="3200" b="1" dirty="0" err="1">
                <a:solidFill>
                  <a:schemeClr val="accent5">
                    <a:lumMod val="75000"/>
                  </a:schemeClr>
                </a:solidFill>
              </a:rPr>
              <a:t>corruzione</a:t>
            </a:r>
            <a:endParaRPr lang="it-IT" sz="3200" b="1" dirty="0">
              <a:solidFill>
                <a:schemeClr val="accent5">
                  <a:lumMod val="75000"/>
                </a:schemeClr>
              </a:solidFill>
            </a:endParaRPr>
          </a:p>
        </p:txBody>
      </p:sp>
      <p:sp>
        <p:nvSpPr>
          <p:cNvPr id="3" name="Segnaposto contenuto 2"/>
          <p:cNvSpPr>
            <a:spLocks noGrp="1"/>
          </p:cNvSpPr>
          <p:nvPr>
            <p:ph idx="1"/>
          </p:nvPr>
        </p:nvSpPr>
        <p:spPr>
          <a:xfrm>
            <a:off x="838200" y="1585519"/>
            <a:ext cx="10515600" cy="4591444"/>
          </a:xfrm>
        </p:spPr>
        <p:txBody>
          <a:bodyPr>
            <a:normAutofit fontScale="85000" lnSpcReduction="20000"/>
          </a:bodyPr>
          <a:lstStyle/>
          <a:p>
            <a:pPr algn="just"/>
            <a:r>
              <a:rPr lang="de-DE" u="sng" dirty="0" err="1">
                <a:solidFill>
                  <a:schemeClr val="accent5">
                    <a:lumMod val="75000"/>
                  </a:schemeClr>
                </a:solidFill>
              </a:rPr>
              <a:t>D.lgs</a:t>
            </a:r>
            <a:r>
              <a:rPr lang="de-DE" u="sng" dirty="0">
                <a:solidFill>
                  <a:schemeClr val="accent5">
                    <a:lumMod val="75000"/>
                  </a:schemeClr>
                </a:solidFill>
              </a:rPr>
              <a:t>.</a:t>
            </a:r>
            <a:r>
              <a:rPr lang="it-IT" u="sng" dirty="0">
                <a:solidFill>
                  <a:schemeClr val="accent5">
                    <a:lumMod val="75000"/>
                  </a:schemeClr>
                </a:solidFill>
              </a:rPr>
              <a:t> 14 luglio 2020, n.75</a:t>
            </a:r>
            <a:r>
              <a:rPr lang="it-IT" dirty="0">
                <a:solidFill>
                  <a:schemeClr val="accent5">
                    <a:lumMod val="75000"/>
                  </a:schemeClr>
                </a:solidFill>
              </a:rPr>
              <a:t>, Attuazione della direttiva (UE) 2017/1371, relativa alla lotta contro la frode che lede gli </a:t>
            </a:r>
            <a:r>
              <a:rPr lang="it-IT" b="1" dirty="0">
                <a:solidFill>
                  <a:schemeClr val="accent5">
                    <a:lumMod val="75000"/>
                  </a:schemeClr>
                </a:solidFill>
              </a:rPr>
              <a:t>interessi finanziari  dell'Unione</a:t>
            </a:r>
            <a:r>
              <a:rPr lang="it-IT" dirty="0">
                <a:solidFill>
                  <a:schemeClr val="accent5">
                    <a:lumMod val="75000"/>
                  </a:schemeClr>
                </a:solidFill>
              </a:rPr>
              <a:t>  mediante  il diritto penale (</a:t>
            </a:r>
            <a:r>
              <a:rPr lang="it-IT" b="1" dirty="0">
                <a:solidFill>
                  <a:schemeClr val="accent5">
                    <a:lumMod val="75000"/>
                  </a:schemeClr>
                </a:solidFill>
              </a:rPr>
              <a:t>Direttiva PIF)</a:t>
            </a:r>
          </a:p>
          <a:p>
            <a:pPr algn="just"/>
            <a:r>
              <a:rPr lang="it-IT" u="sng" dirty="0">
                <a:solidFill>
                  <a:schemeClr val="accent5">
                    <a:lumMod val="75000"/>
                  </a:schemeClr>
                </a:solidFill>
              </a:rPr>
              <a:t>D.L. 9 giugno 2021, n.80</a:t>
            </a:r>
            <a:r>
              <a:rPr lang="it-IT" dirty="0">
                <a:solidFill>
                  <a:schemeClr val="accent5">
                    <a:lumMod val="75000"/>
                  </a:schemeClr>
                </a:solidFill>
              </a:rPr>
              <a:t>, Misure urgenti per il rafforzamento della capacità amministrativa delle P.A. funzionale all’attuazione del PNRR e per l’efficienza della giustizia (introduzione del P.I.A.O.)</a:t>
            </a:r>
          </a:p>
          <a:p>
            <a:pPr algn="just"/>
            <a:r>
              <a:rPr lang="it-IT" u="sng" dirty="0">
                <a:solidFill>
                  <a:schemeClr val="accent5">
                    <a:lumMod val="75000"/>
                  </a:schemeClr>
                </a:solidFill>
              </a:rPr>
              <a:t>D.lgs. 10 marzo 2023, n.24</a:t>
            </a:r>
            <a:r>
              <a:rPr lang="it-IT" dirty="0">
                <a:solidFill>
                  <a:schemeClr val="accent5">
                    <a:lumMod val="75000"/>
                  </a:schemeClr>
                </a:solidFill>
              </a:rPr>
              <a:t>, Attuazione della direttiva (UE) 2019/1937 riguardante la protezione delle persone che segnalano violazioni del diritto dell’Unione (</a:t>
            </a:r>
            <a:r>
              <a:rPr lang="it-IT" b="1" dirty="0">
                <a:solidFill>
                  <a:schemeClr val="accent5">
                    <a:lumMod val="75000"/>
                  </a:schemeClr>
                </a:solidFill>
              </a:rPr>
              <a:t>whistleblowing</a:t>
            </a:r>
            <a:r>
              <a:rPr lang="it-IT" dirty="0">
                <a:solidFill>
                  <a:schemeClr val="accent5">
                    <a:lumMod val="75000"/>
                  </a:schemeClr>
                </a:solidFill>
              </a:rPr>
              <a:t>)</a:t>
            </a:r>
          </a:p>
          <a:p>
            <a:pPr algn="just"/>
            <a:r>
              <a:rPr lang="it-IT" u="sng" dirty="0">
                <a:solidFill>
                  <a:schemeClr val="accent5">
                    <a:lumMod val="75000"/>
                  </a:schemeClr>
                </a:solidFill>
              </a:rPr>
              <a:t>D.lgs. 31 marzo 2023, n.36</a:t>
            </a:r>
            <a:r>
              <a:rPr lang="it-IT" dirty="0">
                <a:solidFill>
                  <a:schemeClr val="accent5">
                    <a:lumMod val="75000"/>
                  </a:schemeClr>
                </a:solidFill>
              </a:rPr>
              <a:t>, </a:t>
            </a:r>
            <a:r>
              <a:rPr lang="it-IT" b="1" dirty="0">
                <a:solidFill>
                  <a:schemeClr val="accent5">
                    <a:lumMod val="75000"/>
                  </a:schemeClr>
                </a:solidFill>
              </a:rPr>
              <a:t>Nuovo Codice dei contratti pubblici</a:t>
            </a:r>
          </a:p>
          <a:p>
            <a:pPr algn="just"/>
            <a:r>
              <a:rPr lang="it-IT" u="sng" dirty="0">
                <a:solidFill>
                  <a:schemeClr val="accent5">
                    <a:lumMod val="75000"/>
                  </a:schemeClr>
                </a:solidFill>
              </a:rPr>
              <a:t>L. 8 agosto 2024, n.112 (conversione del D.L. 04.07.2024, n.92), </a:t>
            </a:r>
            <a:r>
              <a:rPr lang="it-IT" b="1" dirty="0">
                <a:solidFill>
                  <a:schemeClr val="accent5">
                    <a:lumMod val="75000"/>
                  </a:schemeClr>
                </a:solidFill>
              </a:rPr>
              <a:t>Misure urgenti in materia penitenziaria, di giustizia civile e penale</a:t>
            </a:r>
          </a:p>
          <a:p>
            <a:pPr algn="just"/>
            <a:r>
              <a:rPr lang="it-IT" u="sng" dirty="0">
                <a:solidFill>
                  <a:schemeClr val="accent5">
                    <a:lumMod val="75000"/>
                  </a:schemeClr>
                </a:solidFill>
              </a:rPr>
              <a:t>L. 9 agosto 2024, n.114, </a:t>
            </a:r>
            <a:r>
              <a:rPr lang="it-IT" b="1" dirty="0">
                <a:solidFill>
                  <a:schemeClr val="accent5">
                    <a:lumMod val="75000"/>
                  </a:schemeClr>
                </a:solidFill>
              </a:rPr>
              <a:t>Modifiche al codice penale, al codice di procedura penale</a:t>
            </a:r>
            <a:endParaRPr lang="it-IT" u="sng" dirty="0">
              <a:solidFill>
                <a:schemeClr val="accent5">
                  <a:lumMod val="75000"/>
                </a:schemeClr>
              </a:solidFill>
            </a:endParaRPr>
          </a:p>
        </p:txBody>
      </p:sp>
    </p:spTree>
    <p:extLst>
      <p:ext uri="{BB962C8B-B14F-4D97-AF65-F5344CB8AC3E}">
        <p14:creationId xmlns:p14="http://schemas.microsoft.com/office/powerpoint/2010/main" val="25010000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411061"/>
            <a:ext cx="10515600" cy="5765902"/>
          </a:xfrm>
        </p:spPr>
        <p:txBody>
          <a:bodyPr>
            <a:normAutofit fontScale="92500"/>
          </a:bodyPr>
          <a:lstStyle/>
          <a:p>
            <a:pPr marL="0" indent="0" algn="just">
              <a:buNone/>
            </a:pPr>
            <a:r>
              <a:rPr lang="it-IT" dirty="0">
                <a:solidFill>
                  <a:schemeClr val="accent5">
                    <a:lumMod val="75000"/>
                  </a:schemeClr>
                </a:solidFill>
              </a:rPr>
              <a:t>La </a:t>
            </a:r>
            <a:r>
              <a:rPr lang="it-IT" b="1" dirty="0">
                <a:solidFill>
                  <a:schemeClr val="accent5">
                    <a:lumMod val="75000"/>
                  </a:schemeClr>
                </a:solidFill>
              </a:rPr>
              <a:t>L. 190/2012 </a:t>
            </a:r>
            <a:r>
              <a:rPr lang="it-IT" dirty="0">
                <a:solidFill>
                  <a:schemeClr val="accent5">
                    <a:lumMod val="75000"/>
                  </a:schemeClr>
                </a:solidFill>
              </a:rPr>
              <a:t>(legge anticorruzione)</a:t>
            </a:r>
          </a:p>
          <a:p>
            <a:pPr algn="just"/>
            <a:r>
              <a:rPr lang="it-IT" dirty="0">
                <a:solidFill>
                  <a:schemeClr val="accent5">
                    <a:lumMod val="75000"/>
                  </a:schemeClr>
                </a:solidFill>
              </a:rPr>
              <a:t>Introduzione di </a:t>
            </a:r>
            <a:r>
              <a:rPr lang="it-IT" b="1" dirty="0">
                <a:solidFill>
                  <a:schemeClr val="accent5">
                    <a:lumMod val="75000"/>
                  </a:schemeClr>
                </a:solidFill>
              </a:rPr>
              <a:t>misure repressive nel codice penale</a:t>
            </a:r>
            <a:r>
              <a:rPr lang="it-IT" dirty="0">
                <a:solidFill>
                  <a:schemeClr val="accent5">
                    <a:lumMod val="75000"/>
                  </a:schemeClr>
                </a:solidFill>
              </a:rPr>
              <a:t>, dirette a sanzionare più aspramente la consumazione dei reati contro la P.A., con aumento delle pene edittali previste (ulteriormente aumentate con L. 69/2015), modifica di alcune fattispecie ed introduzione di nuove fattispecie</a:t>
            </a:r>
          </a:p>
          <a:p>
            <a:pPr algn="just"/>
            <a:r>
              <a:rPr lang="it-IT" dirty="0">
                <a:solidFill>
                  <a:schemeClr val="accent5">
                    <a:lumMod val="75000"/>
                  </a:schemeClr>
                </a:solidFill>
              </a:rPr>
              <a:t>Modifica alle disposizioni penali contenute nel Codice Civile (</a:t>
            </a:r>
            <a:r>
              <a:rPr lang="it-IT" b="1" dirty="0">
                <a:solidFill>
                  <a:schemeClr val="accent5">
                    <a:lumMod val="75000"/>
                  </a:schemeClr>
                </a:solidFill>
              </a:rPr>
              <a:t>corruzione tra privati</a:t>
            </a:r>
            <a:r>
              <a:rPr lang="it-IT" dirty="0">
                <a:solidFill>
                  <a:schemeClr val="accent5">
                    <a:lumMod val="75000"/>
                  </a:schemeClr>
                </a:solidFill>
              </a:rPr>
              <a:t>)</a:t>
            </a:r>
          </a:p>
          <a:p>
            <a:pPr algn="just"/>
            <a:r>
              <a:rPr lang="it-IT" dirty="0">
                <a:solidFill>
                  <a:schemeClr val="accent5">
                    <a:lumMod val="75000"/>
                  </a:schemeClr>
                </a:solidFill>
              </a:rPr>
              <a:t>Modifiche al </a:t>
            </a:r>
            <a:r>
              <a:rPr lang="it-IT" b="1" dirty="0" err="1">
                <a:solidFill>
                  <a:schemeClr val="accent5">
                    <a:lumMod val="75000"/>
                  </a:schemeClr>
                </a:solidFill>
              </a:rPr>
              <a:t>D.Lgs.</a:t>
            </a:r>
            <a:r>
              <a:rPr lang="it-IT" b="1" dirty="0">
                <a:solidFill>
                  <a:schemeClr val="accent5">
                    <a:lumMod val="75000"/>
                  </a:schemeClr>
                </a:solidFill>
              </a:rPr>
              <a:t> 231/01 </a:t>
            </a:r>
            <a:r>
              <a:rPr lang="it-IT" dirty="0">
                <a:solidFill>
                  <a:schemeClr val="accent5">
                    <a:lumMod val="75000"/>
                  </a:schemeClr>
                </a:solidFill>
              </a:rPr>
              <a:t>sulla</a:t>
            </a:r>
            <a:r>
              <a:rPr lang="it-IT" b="1" dirty="0">
                <a:solidFill>
                  <a:schemeClr val="accent5">
                    <a:lumMod val="75000"/>
                  </a:schemeClr>
                </a:solidFill>
              </a:rPr>
              <a:t> </a:t>
            </a:r>
            <a:r>
              <a:rPr lang="it-IT" dirty="0">
                <a:solidFill>
                  <a:schemeClr val="accent5">
                    <a:lumMod val="75000"/>
                  </a:schemeClr>
                </a:solidFill>
              </a:rPr>
              <a:t>responsabilità amministrativa degli Enti (pene interdittive aumentate con L. 3/2019)</a:t>
            </a:r>
          </a:p>
          <a:p>
            <a:pPr algn="just"/>
            <a:r>
              <a:rPr lang="it-IT" dirty="0">
                <a:solidFill>
                  <a:schemeClr val="accent5">
                    <a:lumMod val="75000"/>
                  </a:schemeClr>
                </a:solidFill>
              </a:rPr>
              <a:t>Introduzione di </a:t>
            </a:r>
            <a:r>
              <a:rPr lang="it-IT" b="1" dirty="0">
                <a:solidFill>
                  <a:schemeClr val="accent5">
                    <a:lumMod val="75000"/>
                  </a:schemeClr>
                </a:solidFill>
              </a:rPr>
              <a:t>misure volte a prevenire </a:t>
            </a:r>
            <a:r>
              <a:rPr lang="it-IT" dirty="0">
                <a:solidFill>
                  <a:schemeClr val="accent5">
                    <a:lumMod val="75000"/>
                  </a:schemeClr>
                </a:solidFill>
              </a:rPr>
              <a:t>il verificarsi di episodi di corruzione nella Pubblica Amministrazione</a:t>
            </a:r>
          </a:p>
          <a:p>
            <a:pPr algn="just"/>
            <a:r>
              <a:rPr lang="it-IT" dirty="0">
                <a:solidFill>
                  <a:schemeClr val="accent5">
                    <a:lumMod val="75000"/>
                  </a:schemeClr>
                </a:solidFill>
              </a:rPr>
              <a:t>Obbligo per le amministrazioni di adottare entro il 31 gennaio di ogni anno il Piano triennale di prevenzione della corruzione (P.T.P.C.) – art.1, comma 2</a:t>
            </a:r>
            <a:r>
              <a:rPr lang="it-IT" i="1" dirty="0">
                <a:solidFill>
                  <a:schemeClr val="accent5">
                    <a:lumMod val="75000"/>
                  </a:schemeClr>
                </a:solidFill>
              </a:rPr>
              <a:t>bis</a:t>
            </a:r>
          </a:p>
          <a:p>
            <a:pPr algn="just"/>
            <a:endParaRPr lang="it-IT" dirty="0">
              <a:solidFill>
                <a:schemeClr val="accent5">
                  <a:lumMod val="75000"/>
                </a:schemeClr>
              </a:solidFill>
            </a:endParaRPr>
          </a:p>
        </p:txBody>
      </p:sp>
    </p:spTree>
    <p:extLst>
      <p:ext uri="{BB962C8B-B14F-4D97-AF65-F5344CB8AC3E}">
        <p14:creationId xmlns:p14="http://schemas.microsoft.com/office/powerpoint/2010/main" val="3344746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b="1" dirty="0">
                <a:solidFill>
                  <a:schemeClr val="accent5">
                    <a:lumMod val="75000"/>
                  </a:schemeClr>
                </a:solidFill>
                <a:latin typeface="+mn-lt"/>
              </a:rPr>
              <a:t>Novità principali introdotte dalla L. n.3/2019 </a:t>
            </a:r>
            <a:r>
              <a:rPr lang="it-IT" sz="2800" b="1" dirty="0">
                <a:solidFill>
                  <a:schemeClr val="accent5">
                    <a:lumMod val="75000"/>
                  </a:schemeClr>
                </a:solidFill>
              </a:rPr>
              <a:t>(c.d. „spazzacorrotti“)</a:t>
            </a:r>
          </a:p>
        </p:txBody>
      </p:sp>
      <p:sp>
        <p:nvSpPr>
          <p:cNvPr id="3" name="Segnaposto contenuto 2"/>
          <p:cNvSpPr>
            <a:spLocks noGrp="1"/>
          </p:cNvSpPr>
          <p:nvPr>
            <p:ph idx="1"/>
          </p:nvPr>
        </p:nvSpPr>
        <p:spPr>
          <a:xfrm>
            <a:off x="838200" y="1539380"/>
            <a:ext cx="10515600" cy="4874003"/>
          </a:xfrm>
        </p:spPr>
        <p:txBody>
          <a:bodyPr>
            <a:normAutofit fontScale="85000" lnSpcReduction="20000"/>
          </a:bodyPr>
          <a:lstStyle/>
          <a:p>
            <a:pPr algn="just"/>
            <a:r>
              <a:rPr lang="it-IT" dirty="0">
                <a:solidFill>
                  <a:schemeClr val="accent5">
                    <a:lumMod val="75000"/>
                  </a:schemeClr>
                </a:solidFill>
              </a:rPr>
              <a:t>Modifiche al codice penale</a:t>
            </a:r>
          </a:p>
          <a:p>
            <a:pPr algn="just"/>
            <a:r>
              <a:rPr lang="it-IT" dirty="0">
                <a:solidFill>
                  <a:schemeClr val="accent5">
                    <a:lumMod val="75000"/>
                  </a:schemeClr>
                </a:solidFill>
              </a:rPr>
              <a:t>Generale </a:t>
            </a:r>
            <a:r>
              <a:rPr lang="it-IT" b="1" dirty="0">
                <a:solidFill>
                  <a:schemeClr val="accent5">
                    <a:lumMod val="75000"/>
                  </a:schemeClr>
                </a:solidFill>
              </a:rPr>
              <a:t>inasprimento delle sanzioni </a:t>
            </a:r>
            <a:r>
              <a:rPr lang="it-IT" dirty="0">
                <a:solidFill>
                  <a:schemeClr val="accent5">
                    <a:lumMod val="75000"/>
                  </a:schemeClr>
                </a:solidFill>
              </a:rPr>
              <a:t>per reati contro la P.A.</a:t>
            </a:r>
          </a:p>
          <a:p>
            <a:pPr algn="just"/>
            <a:r>
              <a:rPr lang="it-IT" b="1" dirty="0">
                <a:solidFill>
                  <a:schemeClr val="accent5">
                    <a:lumMod val="75000"/>
                  </a:schemeClr>
                </a:solidFill>
              </a:rPr>
              <a:t>Aggravamento delle sanzioni accessorie</a:t>
            </a:r>
            <a:r>
              <a:rPr lang="it-IT" dirty="0">
                <a:solidFill>
                  <a:schemeClr val="accent5">
                    <a:lumMod val="75000"/>
                  </a:schemeClr>
                </a:solidFill>
              </a:rPr>
              <a:t>, tra cui l’interdizione dai pubblici uffici e l’incapacità di contrattare con la P.A.</a:t>
            </a:r>
          </a:p>
          <a:p>
            <a:pPr algn="just"/>
            <a:r>
              <a:rPr lang="it-IT" b="1" dirty="0">
                <a:solidFill>
                  <a:schemeClr val="accent5">
                    <a:lumMod val="75000"/>
                  </a:schemeClr>
                </a:solidFill>
              </a:rPr>
              <a:t>Causa speciale di non punibilità </a:t>
            </a:r>
            <a:r>
              <a:rPr lang="it-IT" dirty="0">
                <a:solidFill>
                  <a:schemeClr val="accent5">
                    <a:lumMod val="75000"/>
                  </a:schemeClr>
                </a:solidFill>
              </a:rPr>
              <a:t>in caso di collaborazione volontaria, tempestiva e fattiva</a:t>
            </a:r>
          </a:p>
          <a:p>
            <a:pPr algn="just"/>
            <a:r>
              <a:rPr lang="it-IT" b="1" dirty="0">
                <a:solidFill>
                  <a:schemeClr val="accent5">
                    <a:lumMod val="75000"/>
                  </a:schemeClr>
                </a:solidFill>
              </a:rPr>
              <a:t>Procedibilità d’ufficio </a:t>
            </a:r>
            <a:r>
              <a:rPr lang="it-IT" dirty="0">
                <a:solidFill>
                  <a:schemeClr val="accent5">
                    <a:lumMod val="75000"/>
                  </a:schemeClr>
                </a:solidFill>
              </a:rPr>
              <a:t>per corruzione tra privati e istigazione alla corruzione tra privati</a:t>
            </a:r>
          </a:p>
          <a:p>
            <a:pPr algn="just"/>
            <a:r>
              <a:rPr lang="it-IT" b="1" dirty="0">
                <a:solidFill>
                  <a:schemeClr val="accent5">
                    <a:lumMod val="75000"/>
                  </a:schemeClr>
                </a:solidFill>
              </a:rPr>
              <a:t>Maggiore utilizzo di intercettazioni</a:t>
            </a:r>
            <a:r>
              <a:rPr lang="it-IT" dirty="0">
                <a:solidFill>
                  <a:schemeClr val="accent5">
                    <a:lumMod val="75000"/>
                  </a:schemeClr>
                </a:solidFill>
              </a:rPr>
              <a:t>, soprattutto nei procedimenti per reati contro P.A.</a:t>
            </a:r>
          </a:p>
          <a:p>
            <a:pPr algn="just"/>
            <a:r>
              <a:rPr lang="it-IT" dirty="0">
                <a:solidFill>
                  <a:schemeClr val="accent5">
                    <a:lumMod val="75000"/>
                  </a:schemeClr>
                </a:solidFill>
              </a:rPr>
              <a:t>Aumento di operazioni sotto copertura al contrasto di reati contro P.A.</a:t>
            </a:r>
          </a:p>
          <a:p>
            <a:pPr algn="just"/>
            <a:r>
              <a:rPr lang="it-IT" b="1" dirty="0">
                <a:solidFill>
                  <a:schemeClr val="accent5">
                    <a:lumMod val="75000"/>
                  </a:schemeClr>
                </a:solidFill>
              </a:rPr>
              <a:t>Inasprimento di sanzioni </a:t>
            </a:r>
            <a:r>
              <a:rPr lang="it-IT" b="1" dirty="0" err="1">
                <a:solidFill>
                  <a:schemeClr val="accent5">
                    <a:lumMod val="75000"/>
                  </a:schemeClr>
                </a:solidFill>
              </a:rPr>
              <a:t>interdittive</a:t>
            </a:r>
            <a:r>
              <a:rPr lang="it-IT" b="1" dirty="0">
                <a:solidFill>
                  <a:schemeClr val="accent5">
                    <a:lumMod val="75000"/>
                  </a:schemeClr>
                </a:solidFill>
              </a:rPr>
              <a:t> </a:t>
            </a:r>
            <a:r>
              <a:rPr lang="it-IT" dirty="0">
                <a:solidFill>
                  <a:schemeClr val="accent5">
                    <a:lumMod val="75000"/>
                  </a:schemeClr>
                </a:solidFill>
              </a:rPr>
              <a:t>anche per responsabilità amministrativa di persone giuridiche, società e associazioni (anche non riconosciute) per determinati reati</a:t>
            </a:r>
          </a:p>
          <a:p>
            <a:endParaRPr lang="it-IT" dirty="0">
              <a:solidFill>
                <a:srgbClr val="002060"/>
              </a:solidFill>
            </a:endParaRPr>
          </a:p>
        </p:txBody>
      </p:sp>
    </p:spTree>
    <p:extLst>
      <p:ext uri="{BB962C8B-B14F-4D97-AF65-F5344CB8AC3E}">
        <p14:creationId xmlns:p14="http://schemas.microsoft.com/office/powerpoint/2010/main" val="2340005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de-DE" sz="3200" b="1" dirty="0" err="1">
                <a:solidFill>
                  <a:schemeClr val="accent5">
                    <a:lumMod val="75000"/>
                  </a:schemeClr>
                </a:solidFill>
              </a:rPr>
              <a:t>Introduzione</a:t>
            </a:r>
            <a:r>
              <a:rPr lang="de-DE" sz="3200" b="1" dirty="0">
                <a:solidFill>
                  <a:schemeClr val="accent5">
                    <a:lumMod val="75000"/>
                  </a:schemeClr>
                </a:solidFill>
              </a:rPr>
              <a:t> – </a:t>
            </a:r>
            <a:r>
              <a:rPr lang="de-DE" sz="3200" b="1" dirty="0" err="1">
                <a:solidFill>
                  <a:schemeClr val="accent5">
                    <a:lumMod val="75000"/>
                  </a:schemeClr>
                </a:solidFill>
              </a:rPr>
              <a:t>gli</a:t>
            </a:r>
            <a:r>
              <a:rPr lang="de-DE" sz="3200" b="1" dirty="0">
                <a:solidFill>
                  <a:schemeClr val="accent5">
                    <a:lumMod val="75000"/>
                  </a:schemeClr>
                </a:solidFill>
              </a:rPr>
              <a:t> </a:t>
            </a:r>
            <a:r>
              <a:rPr lang="de-DE" sz="3200" b="1" dirty="0" err="1">
                <a:solidFill>
                  <a:schemeClr val="accent5">
                    <a:lumMod val="75000"/>
                  </a:schemeClr>
                </a:solidFill>
              </a:rPr>
              <a:t>studi</a:t>
            </a:r>
            <a:r>
              <a:rPr lang="de-DE" sz="3200" b="1" dirty="0">
                <a:solidFill>
                  <a:schemeClr val="accent5">
                    <a:lumMod val="75000"/>
                  </a:schemeClr>
                </a:solidFill>
              </a:rPr>
              <a:t> sui </a:t>
            </a:r>
            <a:r>
              <a:rPr lang="de-DE" sz="3200" b="1" dirty="0" err="1">
                <a:solidFill>
                  <a:schemeClr val="accent5">
                    <a:lumMod val="75000"/>
                  </a:schemeClr>
                </a:solidFill>
              </a:rPr>
              <a:t>fenomeni</a:t>
            </a:r>
            <a:r>
              <a:rPr lang="de-DE" sz="3200" b="1" dirty="0">
                <a:solidFill>
                  <a:schemeClr val="accent5">
                    <a:lumMod val="75000"/>
                  </a:schemeClr>
                </a:solidFill>
              </a:rPr>
              <a:t> </a:t>
            </a:r>
            <a:r>
              <a:rPr lang="de-DE" sz="3200" b="1" dirty="0" err="1">
                <a:solidFill>
                  <a:schemeClr val="accent5">
                    <a:lumMod val="75000"/>
                  </a:schemeClr>
                </a:solidFill>
              </a:rPr>
              <a:t>corruttivi</a:t>
            </a:r>
            <a:r>
              <a:rPr lang="de-DE" sz="3200" b="1" dirty="0">
                <a:solidFill>
                  <a:schemeClr val="accent5">
                    <a:lumMod val="75000"/>
                  </a:schemeClr>
                </a:solidFill>
              </a:rPr>
              <a:t> in Italia </a:t>
            </a:r>
            <a:endParaRPr lang="it-IT" sz="3200" b="1" dirty="0">
              <a:solidFill>
                <a:schemeClr val="accent5">
                  <a:lumMod val="75000"/>
                </a:schemeClr>
              </a:solidFill>
            </a:endParaRPr>
          </a:p>
        </p:txBody>
      </p:sp>
      <p:sp>
        <p:nvSpPr>
          <p:cNvPr id="3" name="Segnaposto contenuto 2"/>
          <p:cNvSpPr>
            <a:spLocks noGrp="1"/>
          </p:cNvSpPr>
          <p:nvPr>
            <p:ph idx="1"/>
          </p:nvPr>
        </p:nvSpPr>
        <p:spPr/>
        <p:txBody>
          <a:bodyPr>
            <a:normAutofit fontScale="92500" lnSpcReduction="10000"/>
          </a:bodyPr>
          <a:lstStyle/>
          <a:p>
            <a:pPr algn="just"/>
            <a:r>
              <a:rPr lang="it-IT" u="sng" dirty="0" err="1">
                <a:solidFill>
                  <a:schemeClr val="accent5">
                    <a:lumMod val="75000"/>
                  </a:schemeClr>
                </a:solidFill>
              </a:rPr>
              <a:t>Transparency</a:t>
            </a:r>
            <a:r>
              <a:rPr lang="it-IT" u="sng" dirty="0">
                <a:solidFill>
                  <a:schemeClr val="accent5">
                    <a:lumMod val="75000"/>
                  </a:schemeClr>
                </a:solidFill>
              </a:rPr>
              <a:t> International</a:t>
            </a:r>
            <a:r>
              <a:rPr lang="it-IT" dirty="0">
                <a:solidFill>
                  <a:schemeClr val="accent5">
                    <a:lumMod val="75000"/>
                  </a:schemeClr>
                </a:solidFill>
              </a:rPr>
              <a:t> è la più grande </a:t>
            </a:r>
            <a:r>
              <a:rPr lang="it-IT" b="1" dirty="0">
                <a:solidFill>
                  <a:schemeClr val="accent5">
                    <a:lumMod val="75000"/>
                  </a:schemeClr>
                </a:solidFill>
              </a:rPr>
              <a:t>organizzazione a livello globale </a:t>
            </a:r>
            <a:r>
              <a:rPr lang="it-IT" dirty="0">
                <a:solidFill>
                  <a:schemeClr val="accent5">
                    <a:lumMod val="75000"/>
                  </a:schemeClr>
                </a:solidFill>
              </a:rPr>
              <a:t>che si occupa di </a:t>
            </a:r>
            <a:r>
              <a:rPr lang="it-IT" b="1" dirty="0">
                <a:solidFill>
                  <a:schemeClr val="accent5">
                    <a:lumMod val="75000"/>
                  </a:schemeClr>
                </a:solidFill>
              </a:rPr>
              <a:t>prevenire e contrastare la corruzione</a:t>
            </a:r>
            <a:r>
              <a:rPr lang="it-IT" dirty="0">
                <a:solidFill>
                  <a:schemeClr val="accent5">
                    <a:lumMod val="75000"/>
                  </a:schemeClr>
                </a:solidFill>
              </a:rPr>
              <a:t>. Fondata nel 1993, con sede a Berlino, è diffusa in oltre 100 Paesi del mondo. La sua missione è dare voce alle vittime e ai testimoni di corruzione e collabora con Governi, aziende e con i cittadini per mettere un freno alla piaga della corruzione</a:t>
            </a:r>
          </a:p>
          <a:p>
            <a:pPr algn="just"/>
            <a:r>
              <a:rPr lang="it-IT" u="sng" dirty="0" err="1">
                <a:solidFill>
                  <a:schemeClr val="accent5">
                    <a:lumMod val="75000"/>
                  </a:schemeClr>
                </a:solidFill>
              </a:rPr>
              <a:t>Transparency</a:t>
            </a:r>
            <a:r>
              <a:rPr lang="it-IT" u="sng" dirty="0">
                <a:solidFill>
                  <a:schemeClr val="accent5">
                    <a:lumMod val="75000"/>
                  </a:schemeClr>
                </a:solidFill>
              </a:rPr>
              <a:t> International Italia</a:t>
            </a:r>
            <a:r>
              <a:rPr lang="it-IT" dirty="0">
                <a:solidFill>
                  <a:schemeClr val="accent5">
                    <a:lumMod val="75000"/>
                  </a:schemeClr>
                </a:solidFill>
              </a:rPr>
              <a:t> è stata fondata nel 1996 da persone di diversa estrazione sociale e professionale (imprenditori, accademici, funzionari e privati) e si rivolge a tutti gli individui, gli enti, le istituzioni, le associazioni private e pubbliche che condividano le finalità e intendano perseguire gli obiettivi propri del movimento internazionale e dell’organizzazione italiana.</a:t>
            </a:r>
          </a:p>
          <a:p>
            <a:pPr algn="just"/>
            <a:endParaRPr lang="it-IT" dirty="0">
              <a:solidFill>
                <a:schemeClr val="accent5">
                  <a:lumMod val="75000"/>
                </a:schemeClr>
              </a:solidFill>
            </a:endParaRPr>
          </a:p>
        </p:txBody>
      </p:sp>
    </p:spTree>
    <p:extLst>
      <p:ext uri="{BB962C8B-B14F-4D97-AF65-F5344CB8AC3E}">
        <p14:creationId xmlns:p14="http://schemas.microsoft.com/office/powerpoint/2010/main" val="22957937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800" b="1" dirty="0">
                <a:solidFill>
                  <a:schemeClr val="accent5">
                    <a:lumMod val="75000"/>
                  </a:schemeClr>
                </a:solidFill>
                <a:latin typeface="+mn-lt"/>
              </a:rPr>
              <a:t>Novità principali introdotte con il </a:t>
            </a:r>
            <a:r>
              <a:rPr lang="it-IT" sz="2800" b="1" dirty="0" err="1">
                <a:solidFill>
                  <a:schemeClr val="accent5">
                    <a:lumMod val="75000"/>
                  </a:schemeClr>
                </a:solidFill>
                <a:latin typeface="+mn-lt"/>
              </a:rPr>
              <a:t>D.Lgs.</a:t>
            </a:r>
            <a:r>
              <a:rPr lang="it-IT" sz="2800" b="1" dirty="0">
                <a:solidFill>
                  <a:schemeClr val="accent5">
                    <a:lumMod val="75000"/>
                  </a:schemeClr>
                </a:solidFill>
                <a:latin typeface="+mn-lt"/>
              </a:rPr>
              <a:t> 75/2020 (recepimento della «Direttiva PIF»)</a:t>
            </a:r>
          </a:p>
        </p:txBody>
      </p:sp>
      <p:sp>
        <p:nvSpPr>
          <p:cNvPr id="3" name="Segnaposto contenuto 2"/>
          <p:cNvSpPr>
            <a:spLocks noGrp="1"/>
          </p:cNvSpPr>
          <p:nvPr>
            <p:ph idx="1"/>
          </p:nvPr>
        </p:nvSpPr>
        <p:spPr>
          <a:xfrm>
            <a:off x="838200" y="1699260"/>
            <a:ext cx="10515600" cy="4835843"/>
          </a:xfrm>
        </p:spPr>
        <p:txBody>
          <a:bodyPr>
            <a:normAutofit fontScale="92500" lnSpcReduction="20000"/>
          </a:bodyPr>
          <a:lstStyle/>
          <a:p>
            <a:pPr algn="just"/>
            <a:r>
              <a:rPr lang="it-IT" dirty="0">
                <a:solidFill>
                  <a:schemeClr val="accent5">
                    <a:lumMod val="75000"/>
                  </a:schemeClr>
                </a:solidFill>
              </a:rPr>
              <a:t>Modifiche al codice penale</a:t>
            </a:r>
          </a:p>
          <a:p>
            <a:pPr algn="just"/>
            <a:r>
              <a:rPr lang="it-IT" b="1" dirty="0">
                <a:solidFill>
                  <a:schemeClr val="accent5">
                    <a:lumMod val="75000"/>
                  </a:schemeClr>
                </a:solidFill>
              </a:rPr>
              <a:t>Inasprimento delle pene </a:t>
            </a:r>
            <a:r>
              <a:rPr lang="it-IT" dirty="0">
                <a:solidFill>
                  <a:schemeClr val="accent5">
                    <a:lumMod val="75000"/>
                  </a:schemeClr>
                </a:solidFill>
              </a:rPr>
              <a:t>per una serie di reati contro la PA (316, 316-ter, 319-quater) quando dalla commissione degli stessi derivi una lesione degli </a:t>
            </a:r>
            <a:r>
              <a:rPr lang="it-IT" b="1" dirty="0">
                <a:solidFill>
                  <a:schemeClr val="accent5">
                    <a:lumMod val="75000"/>
                  </a:schemeClr>
                </a:solidFill>
              </a:rPr>
              <a:t>interessi finanziari dell'Unione europea</a:t>
            </a:r>
            <a:r>
              <a:rPr lang="it-IT" dirty="0">
                <a:solidFill>
                  <a:schemeClr val="accent5">
                    <a:lumMod val="75000"/>
                  </a:schemeClr>
                </a:solidFill>
              </a:rPr>
              <a:t>, nonché estensione dell’area di punibilità di taluni reati (322-bis, 640 c.p.) per ricomprendervi fatti offensivi dei medesimi interessi</a:t>
            </a:r>
          </a:p>
          <a:p>
            <a:pPr algn="just"/>
            <a:r>
              <a:rPr lang="de-DE" dirty="0">
                <a:solidFill>
                  <a:schemeClr val="accent5">
                    <a:lumMod val="75000"/>
                  </a:schemeClr>
                </a:solidFill>
              </a:rPr>
              <a:t>D</a:t>
            </a:r>
            <a:r>
              <a:rPr lang="it-IT" dirty="0" err="1">
                <a:solidFill>
                  <a:schemeClr val="accent5">
                    <a:lumMod val="75000"/>
                  </a:schemeClr>
                </a:solidFill>
              </a:rPr>
              <a:t>efinizione</a:t>
            </a:r>
            <a:r>
              <a:rPr lang="it-IT" dirty="0">
                <a:solidFill>
                  <a:schemeClr val="accent5">
                    <a:lumMod val="75000"/>
                  </a:schemeClr>
                </a:solidFill>
              </a:rPr>
              <a:t> di «interessi finanziari dell’Unione europea»: </a:t>
            </a:r>
            <a:r>
              <a:rPr lang="it-IT" i="1" dirty="0">
                <a:solidFill>
                  <a:schemeClr val="accent5">
                    <a:lumMod val="75000"/>
                  </a:schemeClr>
                </a:solidFill>
              </a:rPr>
              <a:t>«</a:t>
            </a:r>
            <a:r>
              <a:rPr lang="it-IT" b="1" i="1" dirty="0">
                <a:solidFill>
                  <a:schemeClr val="accent5">
                    <a:lumMod val="75000"/>
                  </a:schemeClr>
                </a:solidFill>
              </a:rPr>
              <a:t>le entrate, spese e beni coperti dal bilancio dell’Unione europea, nonché quelli coperti dai bilanci delle istituzioni, degli organi e degli organismi e i bilanci da essi gestiti e controllati</a:t>
            </a:r>
            <a:r>
              <a:rPr lang="it-IT" i="1" dirty="0">
                <a:solidFill>
                  <a:schemeClr val="accent5">
                    <a:lumMod val="75000"/>
                  </a:schemeClr>
                </a:solidFill>
              </a:rPr>
              <a:t>»</a:t>
            </a:r>
            <a:r>
              <a:rPr lang="it-IT" dirty="0">
                <a:solidFill>
                  <a:schemeClr val="accent5">
                    <a:lumMod val="75000"/>
                  </a:schemeClr>
                </a:solidFill>
              </a:rPr>
              <a:t> (art. 2 Regolamento UE n. 883/2013); </a:t>
            </a:r>
            <a:r>
              <a:rPr lang="it-IT" i="1" dirty="0">
                <a:solidFill>
                  <a:schemeClr val="accent5">
                    <a:lumMod val="75000"/>
                  </a:schemeClr>
                </a:solidFill>
              </a:rPr>
              <a:t>«la tutela degli interessi finanziari dell’Unione riguarda non solo la gestione degli stanziamenti di bilancio, ma si estende a qualsiasi misura che incida o che minacci di incidere negativamente sul suo patrimonio e su quello degli Stati membri, nella misura in cui è di interesse per le politiche dell’Unione» </a:t>
            </a:r>
            <a:r>
              <a:rPr lang="it-IT" dirty="0">
                <a:solidFill>
                  <a:schemeClr val="accent5">
                    <a:lumMod val="75000"/>
                  </a:schemeClr>
                </a:solidFill>
              </a:rPr>
              <a:t>(Considerando n. 1 Direttiva P.I.F.)</a:t>
            </a:r>
          </a:p>
          <a:p>
            <a:pPr marL="0" indent="0">
              <a:buNone/>
            </a:pPr>
            <a:endParaRPr lang="it-IT" dirty="0">
              <a:solidFill>
                <a:srgbClr val="002060"/>
              </a:solidFill>
            </a:endParaRPr>
          </a:p>
        </p:txBody>
      </p:sp>
    </p:spTree>
    <p:extLst>
      <p:ext uri="{BB962C8B-B14F-4D97-AF65-F5344CB8AC3E}">
        <p14:creationId xmlns:p14="http://schemas.microsoft.com/office/powerpoint/2010/main" val="35285436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800" b="1" dirty="0">
                <a:solidFill>
                  <a:schemeClr val="accent5">
                    <a:lumMod val="75000"/>
                  </a:schemeClr>
                </a:solidFill>
                <a:latin typeface="+mn-lt"/>
              </a:rPr>
              <a:t>Il D.L. 80/2021 – Introduzione del P.I.A.O.</a:t>
            </a:r>
          </a:p>
        </p:txBody>
      </p:sp>
      <p:sp>
        <p:nvSpPr>
          <p:cNvPr id="3" name="Segnaposto contenuto 2"/>
          <p:cNvSpPr>
            <a:spLocks noGrp="1"/>
          </p:cNvSpPr>
          <p:nvPr>
            <p:ph idx="1"/>
          </p:nvPr>
        </p:nvSpPr>
        <p:spPr>
          <a:xfrm>
            <a:off x="838200" y="1699261"/>
            <a:ext cx="10515600" cy="4009448"/>
          </a:xfrm>
        </p:spPr>
        <p:txBody>
          <a:bodyPr>
            <a:normAutofit/>
          </a:bodyPr>
          <a:lstStyle/>
          <a:p>
            <a:pPr marL="0" indent="0" algn="just">
              <a:buNone/>
            </a:pPr>
            <a:r>
              <a:rPr lang="it-IT" dirty="0">
                <a:solidFill>
                  <a:schemeClr val="accent5">
                    <a:lumMod val="75000"/>
                  </a:schemeClr>
                </a:solidFill>
              </a:rPr>
              <a:t>Art.6 – introduce per le P.A. di cui all’art.1, comma 2, del </a:t>
            </a:r>
            <a:r>
              <a:rPr lang="it-IT" dirty="0" err="1">
                <a:solidFill>
                  <a:schemeClr val="accent5">
                    <a:lumMod val="75000"/>
                  </a:schemeClr>
                </a:solidFill>
              </a:rPr>
              <a:t>D.Lgs.</a:t>
            </a:r>
            <a:r>
              <a:rPr lang="it-IT" dirty="0">
                <a:solidFill>
                  <a:schemeClr val="accent5">
                    <a:lumMod val="75000"/>
                  </a:schemeClr>
                </a:solidFill>
              </a:rPr>
              <a:t> 165/2001 il Piano di attività e di organizzazione in cui elaborare anche la sezione relativa alla prevenzione della corruzione e della trasparenza</a:t>
            </a:r>
          </a:p>
          <a:p>
            <a:pPr marL="0" indent="0" algn="just">
              <a:buNone/>
            </a:pPr>
            <a:r>
              <a:rPr lang="it-IT" dirty="0">
                <a:solidFill>
                  <a:schemeClr val="accent5">
                    <a:lumMod val="75000"/>
                  </a:schemeClr>
                </a:solidFill>
              </a:rPr>
              <a:t>d.P.R. 24 giugno 2022, n.81 – individua gli adempimenti relativi ai piani assorbiti dal P.I.A.O.</a:t>
            </a:r>
          </a:p>
          <a:p>
            <a:pPr marL="0" indent="0" algn="just">
              <a:buNone/>
            </a:pPr>
            <a:r>
              <a:rPr lang="it-IT" dirty="0">
                <a:solidFill>
                  <a:schemeClr val="accent5">
                    <a:lumMod val="75000"/>
                  </a:schemeClr>
                </a:solidFill>
              </a:rPr>
              <a:t>D.M. 30 giugno 2022, n.132 – Piano tipo</a:t>
            </a:r>
          </a:p>
          <a:p>
            <a:pPr marL="0" indent="0" algn="just">
              <a:buNone/>
            </a:pPr>
            <a:r>
              <a:rPr lang="it-IT" dirty="0">
                <a:solidFill>
                  <a:schemeClr val="accent5">
                    <a:lumMod val="75000"/>
                  </a:schemeClr>
                </a:solidFill>
              </a:rPr>
              <a:t>P.N.A. 2022</a:t>
            </a:r>
          </a:p>
        </p:txBody>
      </p:sp>
    </p:spTree>
    <p:extLst>
      <p:ext uri="{BB962C8B-B14F-4D97-AF65-F5344CB8AC3E}">
        <p14:creationId xmlns:p14="http://schemas.microsoft.com/office/powerpoint/2010/main" val="28344203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lvl="0" algn="just">
              <a:lnSpc>
                <a:spcPct val="150000"/>
              </a:lnSpc>
            </a:pPr>
            <a:r>
              <a:rPr lang="it-IT" sz="2800" b="1" dirty="0">
                <a:solidFill>
                  <a:schemeClr val="accent5">
                    <a:lumMod val="75000"/>
                  </a:schemeClr>
                </a:solidFill>
                <a:latin typeface="+mn-lt"/>
              </a:rPr>
              <a:t>Novità normative 2024</a:t>
            </a:r>
          </a:p>
        </p:txBody>
      </p:sp>
      <p:sp>
        <p:nvSpPr>
          <p:cNvPr id="3" name="Segnaposto contenuto 2"/>
          <p:cNvSpPr>
            <a:spLocks noGrp="1"/>
          </p:cNvSpPr>
          <p:nvPr>
            <p:ph idx="1"/>
          </p:nvPr>
        </p:nvSpPr>
        <p:spPr>
          <a:xfrm>
            <a:off x="838200" y="1699261"/>
            <a:ext cx="10515600" cy="2923074"/>
          </a:xfrm>
        </p:spPr>
        <p:txBody>
          <a:bodyPr>
            <a:normAutofit/>
          </a:bodyPr>
          <a:lstStyle/>
          <a:p>
            <a:pPr marL="0" indent="0">
              <a:buNone/>
            </a:pPr>
            <a:r>
              <a:rPr lang="it-IT" sz="2400" b="1" dirty="0">
                <a:solidFill>
                  <a:schemeClr val="accent5">
                    <a:lumMod val="75000"/>
                  </a:schemeClr>
                </a:solidFill>
                <a:effectLst/>
                <a:latin typeface="+mj-lt"/>
                <a:ea typeface="Aptos" panose="020B0004020202020204" pitchFamily="34" charset="0"/>
              </a:rPr>
              <a:t>Legge 08.08.2024, n.112, di conversione del D.L. 04.07.2024, n.92</a:t>
            </a:r>
            <a:r>
              <a:rPr lang="it-IT" sz="2400" dirty="0">
                <a:solidFill>
                  <a:schemeClr val="accent5">
                    <a:lumMod val="75000"/>
                  </a:schemeClr>
                </a:solidFill>
                <a:effectLst/>
                <a:latin typeface="+mj-lt"/>
                <a:ea typeface="Aptos" panose="020B0004020202020204" pitchFamily="34" charset="0"/>
              </a:rPr>
              <a:t>, che introduce l’art.314</a:t>
            </a:r>
            <a:r>
              <a:rPr lang="it-IT" sz="2400" i="1" dirty="0">
                <a:solidFill>
                  <a:schemeClr val="accent5">
                    <a:lumMod val="75000"/>
                  </a:schemeClr>
                </a:solidFill>
                <a:effectLst/>
                <a:latin typeface="+mj-lt"/>
                <a:ea typeface="Aptos" panose="020B0004020202020204" pitchFamily="34" charset="0"/>
              </a:rPr>
              <a:t>bis </a:t>
            </a:r>
            <a:r>
              <a:rPr lang="it-IT" sz="2400" dirty="0">
                <a:solidFill>
                  <a:schemeClr val="accent5">
                    <a:lumMod val="75000"/>
                  </a:schemeClr>
                </a:solidFill>
                <a:effectLst/>
                <a:latin typeface="+mj-lt"/>
                <a:ea typeface="Aptos" panose="020B0004020202020204" pitchFamily="34" charset="0"/>
              </a:rPr>
              <a:t>c.p. (indebita destinazione di denaro o cose mobili), apporta modifiche agli artt. 322</a:t>
            </a:r>
            <a:r>
              <a:rPr lang="it-IT" sz="2400" i="1" dirty="0">
                <a:solidFill>
                  <a:schemeClr val="accent5">
                    <a:lumMod val="75000"/>
                  </a:schemeClr>
                </a:solidFill>
                <a:effectLst/>
                <a:latin typeface="+mj-lt"/>
                <a:ea typeface="Aptos" panose="020B0004020202020204" pitchFamily="34" charset="0"/>
              </a:rPr>
              <a:t>bis</a:t>
            </a:r>
            <a:r>
              <a:rPr lang="it-IT" sz="2400" dirty="0">
                <a:solidFill>
                  <a:schemeClr val="accent5">
                    <a:lumMod val="75000"/>
                  </a:schemeClr>
                </a:solidFill>
                <a:effectLst/>
                <a:latin typeface="+mj-lt"/>
                <a:ea typeface="Aptos" panose="020B0004020202020204" pitchFamily="34" charset="0"/>
              </a:rPr>
              <a:t> e 323</a:t>
            </a:r>
            <a:r>
              <a:rPr lang="it-IT" sz="2400" i="1" dirty="0">
                <a:solidFill>
                  <a:schemeClr val="accent5">
                    <a:lumMod val="75000"/>
                  </a:schemeClr>
                </a:solidFill>
                <a:effectLst/>
                <a:latin typeface="+mj-lt"/>
                <a:ea typeface="Aptos" panose="020B0004020202020204" pitchFamily="34" charset="0"/>
              </a:rPr>
              <a:t>bis</a:t>
            </a:r>
            <a:r>
              <a:rPr lang="it-IT" sz="2400" dirty="0">
                <a:solidFill>
                  <a:schemeClr val="accent5">
                    <a:lumMod val="75000"/>
                  </a:schemeClr>
                </a:solidFill>
                <a:effectLst/>
                <a:latin typeface="+mj-lt"/>
                <a:ea typeface="Aptos" panose="020B0004020202020204" pitchFamily="34" charset="0"/>
              </a:rPr>
              <a:t> c.p. e, conseguentemente, all’art.25 del </a:t>
            </a:r>
            <a:r>
              <a:rPr lang="it-IT" sz="2400" dirty="0" err="1">
                <a:solidFill>
                  <a:schemeClr val="accent5">
                    <a:lumMod val="75000"/>
                  </a:schemeClr>
                </a:solidFill>
                <a:effectLst/>
                <a:latin typeface="+mj-lt"/>
                <a:ea typeface="Aptos" panose="020B0004020202020204" pitchFamily="34" charset="0"/>
              </a:rPr>
              <a:t>D.Lgs.</a:t>
            </a:r>
            <a:r>
              <a:rPr lang="it-IT" sz="2400" dirty="0">
                <a:solidFill>
                  <a:schemeClr val="accent5">
                    <a:lumMod val="75000"/>
                  </a:schemeClr>
                </a:solidFill>
                <a:effectLst/>
                <a:latin typeface="+mj-lt"/>
                <a:ea typeface="Aptos" panose="020B0004020202020204" pitchFamily="34" charset="0"/>
              </a:rPr>
              <a:t> 231/01</a:t>
            </a:r>
          </a:p>
          <a:p>
            <a:pPr marL="0" indent="0">
              <a:buNone/>
            </a:pPr>
            <a:br>
              <a:rPr lang="it-IT" sz="2400" dirty="0">
                <a:solidFill>
                  <a:schemeClr val="accent5">
                    <a:lumMod val="75000"/>
                  </a:schemeClr>
                </a:solidFill>
                <a:effectLst/>
                <a:latin typeface="+mj-lt"/>
                <a:ea typeface="Aptos" panose="020B0004020202020204" pitchFamily="34" charset="0"/>
              </a:rPr>
            </a:br>
            <a:r>
              <a:rPr lang="it-IT" sz="2400" b="1" dirty="0">
                <a:solidFill>
                  <a:schemeClr val="accent5">
                    <a:lumMod val="75000"/>
                  </a:schemeClr>
                </a:solidFill>
                <a:effectLst/>
                <a:latin typeface="+mj-lt"/>
                <a:ea typeface="Aptos" panose="020B0004020202020204" pitchFamily="34" charset="0"/>
              </a:rPr>
              <a:t>Legge 09.08.2024, n.114</a:t>
            </a:r>
            <a:r>
              <a:rPr lang="it-IT" sz="2400" dirty="0">
                <a:solidFill>
                  <a:schemeClr val="accent5">
                    <a:lumMod val="75000"/>
                  </a:schemeClr>
                </a:solidFill>
                <a:effectLst/>
                <a:latin typeface="+mj-lt"/>
                <a:ea typeface="Aptos" panose="020B0004020202020204" pitchFamily="34" charset="0"/>
              </a:rPr>
              <a:t>, che ha abrogato l’art.323 c.p. (abuso d’ufficio) ed apportato ulteriori modifiche agli art.323</a:t>
            </a:r>
            <a:r>
              <a:rPr lang="it-IT" sz="2400" i="1" dirty="0">
                <a:solidFill>
                  <a:schemeClr val="accent5">
                    <a:lumMod val="75000"/>
                  </a:schemeClr>
                </a:solidFill>
                <a:effectLst/>
                <a:latin typeface="+mj-lt"/>
                <a:ea typeface="Aptos" panose="020B0004020202020204" pitchFamily="34" charset="0"/>
              </a:rPr>
              <a:t>bis</a:t>
            </a:r>
            <a:r>
              <a:rPr lang="it-IT" sz="2400" dirty="0">
                <a:solidFill>
                  <a:schemeClr val="accent5">
                    <a:lumMod val="75000"/>
                  </a:schemeClr>
                </a:solidFill>
                <a:effectLst/>
                <a:latin typeface="+mj-lt"/>
                <a:ea typeface="Aptos" panose="020B0004020202020204" pitchFamily="34" charset="0"/>
              </a:rPr>
              <a:t> ed all’art. 323</a:t>
            </a:r>
            <a:r>
              <a:rPr lang="it-IT" sz="2400" i="1" dirty="0">
                <a:solidFill>
                  <a:schemeClr val="accent5">
                    <a:lumMod val="75000"/>
                  </a:schemeClr>
                </a:solidFill>
                <a:effectLst/>
                <a:latin typeface="+mj-lt"/>
                <a:ea typeface="Aptos" panose="020B0004020202020204" pitchFamily="34" charset="0"/>
              </a:rPr>
              <a:t>ter</a:t>
            </a:r>
            <a:r>
              <a:rPr lang="it-IT" sz="2400" dirty="0">
                <a:solidFill>
                  <a:schemeClr val="accent5">
                    <a:lumMod val="75000"/>
                  </a:schemeClr>
                </a:solidFill>
                <a:effectLst/>
                <a:latin typeface="+mj-lt"/>
                <a:ea typeface="Aptos" panose="020B0004020202020204" pitchFamily="34" charset="0"/>
              </a:rPr>
              <a:t> c.p. e sostituito l’art.346</a:t>
            </a:r>
            <a:r>
              <a:rPr lang="it-IT" sz="2400" i="1" dirty="0">
                <a:solidFill>
                  <a:schemeClr val="accent5">
                    <a:lumMod val="75000"/>
                  </a:schemeClr>
                </a:solidFill>
                <a:effectLst/>
                <a:latin typeface="+mj-lt"/>
                <a:ea typeface="Aptos" panose="020B0004020202020204" pitchFamily="34" charset="0"/>
              </a:rPr>
              <a:t>bis </a:t>
            </a:r>
            <a:r>
              <a:rPr lang="it-IT" sz="2400" dirty="0">
                <a:solidFill>
                  <a:schemeClr val="accent5">
                    <a:lumMod val="75000"/>
                  </a:schemeClr>
                </a:solidFill>
                <a:effectLst/>
                <a:latin typeface="+mj-lt"/>
                <a:ea typeface="Aptos" panose="020B0004020202020204" pitchFamily="34" charset="0"/>
              </a:rPr>
              <a:t>c.p.. (traffico di influenze illecite)</a:t>
            </a:r>
            <a:br>
              <a:rPr lang="it-IT" sz="2400" dirty="0">
                <a:solidFill>
                  <a:schemeClr val="accent5">
                    <a:lumMod val="75000"/>
                  </a:schemeClr>
                </a:solidFill>
                <a:effectLst/>
                <a:latin typeface="+mj-lt"/>
                <a:ea typeface="Aptos" panose="020B0004020202020204" pitchFamily="34" charset="0"/>
              </a:rPr>
            </a:br>
            <a:endParaRPr lang="it-IT" sz="2400" dirty="0">
              <a:solidFill>
                <a:schemeClr val="accent5">
                  <a:lumMod val="75000"/>
                </a:schemeClr>
              </a:solidFill>
              <a:latin typeface="+mj-lt"/>
            </a:endParaRPr>
          </a:p>
        </p:txBody>
      </p:sp>
    </p:spTree>
    <p:extLst>
      <p:ext uri="{BB962C8B-B14F-4D97-AF65-F5344CB8AC3E}">
        <p14:creationId xmlns:p14="http://schemas.microsoft.com/office/powerpoint/2010/main" val="5578356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de-DE" sz="3200" b="1" dirty="0">
                <a:solidFill>
                  <a:schemeClr val="accent5">
                    <a:lumMod val="75000"/>
                  </a:schemeClr>
                </a:solidFill>
                <a:latin typeface="+mn-lt"/>
              </a:rPr>
              <a:t>Il P.I.A.O. </a:t>
            </a:r>
            <a:r>
              <a:rPr lang="de-DE" sz="3200" b="1" dirty="0" err="1">
                <a:solidFill>
                  <a:schemeClr val="accent5">
                    <a:lumMod val="75000"/>
                  </a:schemeClr>
                </a:solidFill>
                <a:latin typeface="+mn-lt"/>
              </a:rPr>
              <a:t>ed</a:t>
            </a:r>
            <a:r>
              <a:rPr lang="de-DE" sz="3200" b="1" dirty="0">
                <a:solidFill>
                  <a:schemeClr val="accent5">
                    <a:lumMod val="75000"/>
                  </a:schemeClr>
                </a:solidFill>
                <a:latin typeface="+mn-lt"/>
              </a:rPr>
              <a:t> il P.T.P.C. - </a:t>
            </a:r>
            <a:r>
              <a:rPr lang="de-DE" sz="3200" b="1" dirty="0" err="1">
                <a:solidFill>
                  <a:schemeClr val="accent5">
                    <a:lumMod val="75000"/>
                  </a:schemeClr>
                </a:solidFill>
                <a:latin typeface="+mn-lt"/>
              </a:rPr>
              <a:t>quadro</a:t>
            </a:r>
            <a:r>
              <a:rPr lang="de-DE" sz="3200" b="1" dirty="0">
                <a:solidFill>
                  <a:schemeClr val="accent5">
                    <a:lumMod val="75000"/>
                  </a:schemeClr>
                </a:solidFill>
                <a:latin typeface="+mn-lt"/>
              </a:rPr>
              <a:t> </a:t>
            </a:r>
            <a:r>
              <a:rPr lang="de-DE" sz="3200" b="1" dirty="0" err="1">
                <a:solidFill>
                  <a:schemeClr val="accent5">
                    <a:lumMod val="75000"/>
                  </a:schemeClr>
                </a:solidFill>
                <a:latin typeface="+mn-lt"/>
              </a:rPr>
              <a:t>normativo</a:t>
            </a:r>
            <a:endParaRPr lang="it-IT" sz="3200" b="1" dirty="0">
              <a:solidFill>
                <a:schemeClr val="accent5">
                  <a:lumMod val="75000"/>
                </a:schemeClr>
              </a:solidFill>
              <a:latin typeface="+mn-lt"/>
            </a:endParaRPr>
          </a:p>
        </p:txBody>
      </p:sp>
      <p:sp>
        <p:nvSpPr>
          <p:cNvPr id="3" name="Segnaposto contenuto 2"/>
          <p:cNvSpPr>
            <a:spLocks noGrp="1"/>
          </p:cNvSpPr>
          <p:nvPr>
            <p:ph idx="1"/>
          </p:nvPr>
        </p:nvSpPr>
        <p:spPr/>
        <p:txBody>
          <a:bodyPr>
            <a:normAutofit/>
          </a:bodyPr>
          <a:lstStyle/>
          <a:p>
            <a:pPr algn="just"/>
            <a:r>
              <a:rPr lang="it-IT" u="sng" dirty="0">
                <a:solidFill>
                  <a:schemeClr val="accent5">
                    <a:lumMod val="75000"/>
                  </a:schemeClr>
                </a:solidFill>
              </a:rPr>
              <a:t>Legge 190/2012</a:t>
            </a:r>
          </a:p>
          <a:p>
            <a:pPr algn="just"/>
            <a:r>
              <a:rPr lang="it-IT" u="sng" dirty="0">
                <a:solidFill>
                  <a:schemeClr val="accent5">
                    <a:lumMod val="75000"/>
                  </a:schemeClr>
                </a:solidFill>
              </a:rPr>
              <a:t>Circolare 25 gennaio 2013, n. 1</a:t>
            </a:r>
            <a:r>
              <a:rPr lang="it-IT" dirty="0">
                <a:solidFill>
                  <a:schemeClr val="accent5">
                    <a:lumMod val="75000"/>
                  </a:schemeClr>
                </a:solidFill>
              </a:rPr>
              <a:t> del Dipartimento della Funzione Pubblica (DPF)</a:t>
            </a:r>
          </a:p>
          <a:p>
            <a:pPr algn="just"/>
            <a:r>
              <a:rPr lang="it-IT" u="sng" dirty="0">
                <a:solidFill>
                  <a:schemeClr val="accent5">
                    <a:lumMod val="75000"/>
                  </a:schemeClr>
                </a:solidFill>
              </a:rPr>
              <a:t>Linee di indirizzo del Comitato interministeriale</a:t>
            </a:r>
            <a:r>
              <a:rPr lang="it-IT" dirty="0">
                <a:solidFill>
                  <a:schemeClr val="accent5">
                    <a:lumMod val="75000"/>
                  </a:schemeClr>
                </a:solidFill>
              </a:rPr>
              <a:t> (</a:t>
            </a:r>
            <a:r>
              <a:rPr lang="it-IT" dirty="0" err="1">
                <a:solidFill>
                  <a:schemeClr val="accent5">
                    <a:lumMod val="75000"/>
                  </a:schemeClr>
                </a:solidFill>
              </a:rPr>
              <a:t>d.p.c.m</a:t>
            </a:r>
            <a:r>
              <a:rPr lang="it-IT" dirty="0">
                <a:solidFill>
                  <a:schemeClr val="accent5">
                    <a:lumMod val="75000"/>
                  </a:schemeClr>
                </a:solidFill>
              </a:rPr>
              <a:t>. 16 gennaio 2013) per la predisposizione da parte del DPF del Piano Nazionale Anticorruzione (P.N.A.)</a:t>
            </a:r>
          </a:p>
          <a:p>
            <a:pPr algn="just"/>
            <a:r>
              <a:rPr lang="it-IT" u="sng" dirty="0">
                <a:solidFill>
                  <a:schemeClr val="accent5">
                    <a:lumMod val="75000"/>
                  </a:schemeClr>
                </a:solidFill>
              </a:rPr>
              <a:t>Piano Nazionale Anticorruzione</a:t>
            </a:r>
            <a:r>
              <a:rPr lang="it-IT" dirty="0">
                <a:solidFill>
                  <a:schemeClr val="accent5">
                    <a:lumMod val="75000"/>
                  </a:schemeClr>
                </a:solidFill>
              </a:rPr>
              <a:t> 2013, 2015, 2016, 2017, 2018, 2019-2021, 2022-2024, Aggiornamento 2023</a:t>
            </a:r>
          </a:p>
        </p:txBody>
      </p:sp>
    </p:spTree>
    <p:extLst>
      <p:ext uri="{BB962C8B-B14F-4D97-AF65-F5344CB8AC3E}">
        <p14:creationId xmlns:p14="http://schemas.microsoft.com/office/powerpoint/2010/main" val="32470809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b="1" dirty="0">
                <a:solidFill>
                  <a:schemeClr val="accent5">
                    <a:lumMod val="75000"/>
                  </a:schemeClr>
                </a:solidFill>
                <a:latin typeface="+mn-lt"/>
              </a:rPr>
              <a:t>Il P.I.A.O. ed il P.T.P.C.- quadro regolamentare</a:t>
            </a:r>
          </a:p>
        </p:txBody>
      </p:sp>
      <p:sp>
        <p:nvSpPr>
          <p:cNvPr id="3" name="Segnaposto contenuto 2"/>
          <p:cNvSpPr>
            <a:spLocks noGrp="1"/>
          </p:cNvSpPr>
          <p:nvPr>
            <p:ph idx="1"/>
          </p:nvPr>
        </p:nvSpPr>
        <p:spPr/>
        <p:txBody>
          <a:bodyPr/>
          <a:lstStyle/>
          <a:p>
            <a:pPr algn="just"/>
            <a:r>
              <a:rPr lang="it-IT" dirty="0">
                <a:solidFill>
                  <a:schemeClr val="accent5">
                    <a:lumMod val="75000"/>
                  </a:schemeClr>
                </a:solidFill>
              </a:rPr>
              <a:t>A.N.A.C.</a:t>
            </a:r>
          </a:p>
          <a:p>
            <a:pPr lvl="1" algn="just"/>
            <a:r>
              <a:rPr lang="it-IT" b="1" dirty="0">
                <a:solidFill>
                  <a:schemeClr val="accent5">
                    <a:lumMod val="75000"/>
                  </a:schemeClr>
                </a:solidFill>
              </a:rPr>
              <a:t>Linee guida </a:t>
            </a:r>
            <a:r>
              <a:rPr lang="it-IT" dirty="0">
                <a:solidFill>
                  <a:schemeClr val="accent5">
                    <a:lumMod val="75000"/>
                  </a:schemeClr>
                </a:solidFill>
              </a:rPr>
              <a:t>per l’attuazione della normativa in materia di prevenzione della corruzione e trasparenza da parte della società e degli enti di diritto privato controllati e partecipati dalle pubbliche amministrazioni e degli enti pubblici economici</a:t>
            </a:r>
          </a:p>
          <a:p>
            <a:pPr lvl="1" algn="just"/>
            <a:r>
              <a:rPr lang="it-IT" b="1" dirty="0">
                <a:solidFill>
                  <a:schemeClr val="accent5">
                    <a:lumMod val="75000"/>
                  </a:schemeClr>
                </a:solidFill>
              </a:rPr>
              <a:t>Regolamento</a:t>
            </a:r>
            <a:r>
              <a:rPr lang="it-IT" dirty="0">
                <a:solidFill>
                  <a:schemeClr val="accent5">
                    <a:lumMod val="75000"/>
                  </a:schemeClr>
                </a:solidFill>
              </a:rPr>
              <a:t> in materia di esercizio del potere sanzionatorio ai sensi dell’art.47 del D.Lgs. 14 marzo 2013, n.33</a:t>
            </a:r>
          </a:p>
          <a:p>
            <a:pPr lvl="1" algn="just"/>
            <a:r>
              <a:rPr lang="it-IT" b="1" dirty="0">
                <a:solidFill>
                  <a:schemeClr val="accent5">
                    <a:lumMod val="75000"/>
                  </a:schemeClr>
                </a:solidFill>
              </a:rPr>
              <a:t>Pareri</a:t>
            </a:r>
            <a:r>
              <a:rPr lang="it-IT" dirty="0">
                <a:solidFill>
                  <a:schemeClr val="accent5">
                    <a:lumMod val="75000"/>
                  </a:schemeClr>
                </a:solidFill>
              </a:rPr>
              <a:t>, ecc.</a:t>
            </a:r>
          </a:p>
          <a:p>
            <a:endParaRPr lang="it-IT" dirty="0">
              <a:solidFill>
                <a:srgbClr val="002060"/>
              </a:solidFill>
            </a:endParaRPr>
          </a:p>
        </p:txBody>
      </p:sp>
    </p:spTree>
    <p:extLst>
      <p:ext uri="{BB962C8B-B14F-4D97-AF65-F5344CB8AC3E}">
        <p14:creationId xmlns:p14="http://schemas.microsoft.com/office/powerpoint/2010/main" val="2742068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just"/>
            <a:r>
              <a:rPr lang="it-IT" sz="3200" b="1" dirty="0">
                <a:solidFill>
                  <a:schemeClr val="accent5">
                    <a:lumMod val="75000"/>
                  </a:schemeClr>
                </a:solidFill>
                <a:latin typeface="+mn-lt"/>
              </a:rPr>
              <a:t>Il concetto di corruzione ai fini della redazione del P.I.A.O./P.T.P.C.</a:t>
            </a:r>
          </a:p>
        </p:txBody>
      </p:sp>
      <p:sp>
        <p:nvSpPr>
          <p:cNvPr id="3" name="Segnaposto contenuto 2"/>
          <p:cNvSpPr>
            <a:spLocks noGrp="1"/>
          </p:cNvSpPr>
          <p:nvPr>
            <p:ph idx="1"/>
          </p:nvPr>
        </p:nvSpPr>
        <p:spPr/>
        <p:txBody>
          <a:bodyPr>
            <a:normAutofit fontScale="77500" lnSpcReduction="20000"/>
          </a:bodyPr>
          <a:lstStyle/>
          <a:p>
            <a:pPr marL="0" indent="0">
              <a:buNone/>
            </a:pPr>
            <a:r>
              <a:rPr lang="it-IT" dirty="0">
                <a:solidFill>
                  <a:schemeClr val="accent5">
                    <a:lumMod val="75000"/>
                  </a:schemeClr>
                </a:solidFill>
              </a:rPr>
              <a:t>Art.1 L. 190/2012</a:t>
            </a:r>
          </a:p>
          <a:p>
            <a:pPr marL="0" indent="0" algn="just">
              <a:buNone/>
            </a:pPr>
            <a:r>
              <a:rPr lang="it-IT" dirty="0">
                <a:solidFill>
                  <a:schemeClr val="accent5">
                    <a:lumMod val="75000"/>
                  </a:schemeClr>
                </a:solidFill>
              </a:rPr>
              <a:t>Introduce nell’ordinamento la nuova nozione di rischio, inteso come possibilità che in precisi ambiti organizzativo/gestionali possano verificarsi comportamenti corruttivi.</a:t>
            </a:r>
          </a:p>
          <a:p>
            <a:pPr marL="0" indent="0" algn="just">
              <a:buNone/>
            </a:pPr>
            <a:r>
              <a:rPr lang="it-IT" dirty="0">
                <a:solidFill>
                  <a:schemeClr val="accent5">
                    <a:lumMod val="75000"/>
                  </a:schemeClr>
                </a:solidFill>
              </a:rPr>
              <a:t>Il concetto di corruzione è peraltro ben più ampio di quello previsto dalle disposizioni penali</a:t>
            </a:r>
          </a:p>
          <a:p>
            <a:pPr marL="0" indent="0" algn="just">
              <a:buNone/>
            </a:pPr>
            <a:r>
              <a:rPr lang="it-IT" i="1" dirty="0">
                <a:solidFill>
                  <a:schemeClr val="accent5">
                    <a:lumMod val="75000"/>
                  </a:schemeClr>
                </a:solidFill>
              </a:rPr>
              <a:t>«Il concetto di corruzione deve essere </a:t>
            </a:r>
            <a:r>
              <a:rPr lang="it-IT" b="1" i="1" dirty="0">
                <a:solidFill>
                  <a:schemeClr val="accent5">
                    <a:lumMod val="75000"/>
                  </a:schemeClr>
                </a:solidFill>
              </a:rPr>
              <a:t>inteso in senso lato</a:t>
            </a:r>
            <a:r>
              <a:rPr lang="it-IT" i="1" dirty="0">
                <a:solidFill>
                  <a:schemeClr val="accent5">
                    <a:lumMod val="75000"/>
                  </a:schemeClr>
                </a:solidFill>
              </a:rPr>
              <a:t>, come comprensivo delle varie situazioni in cui, nel corso dell’attività amministrativa, si riscontri </a:t>
            </a:r>
            <a:r>
              <a:rPr lang="it-IT" b="1" i="1" dirty="0">
                <a:solidFill>
                  <a:schemeClr val="accent5">
                    <a:lumMod val="75000"/>
                  </a:schemeClr>
                </a:solidFill>
              </a:rPr>
              <a:t>l’abuso da parte di un soggetto del potere a lui affidato al fine di ottenere vantaggi privati</a:t>
            </a:r>
            <a:r>
              <a:rPr lang="it-IT" i="1" dirty="0">
                <a:solidFill>
                  <a:schemeClr val="accent5">
                    <a:lumMod val="75000"/>
                  </a:schemeClr>
                </a:solidFill>
              </a:rPr>
              <a:t>. Le situazioni rilevanti sono quindi evidentemente più ampie della fattispecie penalistica che, come noto, è disciplinata negli artt. 318, 319 e 319 ter, c.p., e sono tali da comprendere non solo l’intera gamma dei delitti contro la pubblica amministrazione disciplinati nel Titolo II, Capo I, del codice penale, ma anche le situazioni in cui – </a:t>
            </a:r>
            <a:r>
              <a:rPr lang="it-IT" b="1" i="1" dirty="0">
                <a:solidFill>
                  <a:schemeClr val="accent5">
                    <a:lumMod val="75000"/>
                  </a:schemeClr>
                </a:solidFill>
              </a:rPr>
              <a:t>a prescindere dalla rilevanza penale </a:t>
            </a:r>
            <a:r>
              <a:rPr lang="it-IT" i="1" dirty="0">
                <a:solidFill>
                  <a:schemeClr val="accent5">
                    <a:lumMod val="75000"/>
                  </a:schemeClr>
                </a:solidFill>
              </a:rPr>
              <a:t>– venga in evidenza un </a:t>
            </a:r>
            <a:r>
              <a:rPr lang="it-IT" b="1" i="1" dirty="0">
                <a:solidFill>
                  <a:schemeClr val="accent5">
                    <a:lumMod val="75000"/>
                  </a:schemeClr>
                </a:solidFill>
              </a:rPr>
              <a:t>malfunzionamento dell’amministrazione </a:t>
            </a:r>
            <a:r>
              <a:rPr lang="it-IT" i="1" dirty="0">
                <a:solidFill>
                  <a:schemeClr val="accent5">
                    <a:lumMod val="75000"/>
                  </a:schemeClr>
                </a:solidFill>
              </a:rPr>
              <a:t>a causa dell’uso a fini privati delle funzioni attribuite»</a:t>
            </a:r>
          </a:p>
          <a:p>
            <a:pPr marL="0" indent="0">
              <a:buNone/>
            </a:pPr>
            <a:r>
              <a:rPr lang="it-IT" dirty="0">
                <a:solidFill>
                  <a:schemeClr val="accent5">
                    <a:lumMod val="75000"/>
                  </a:schemeClr>
                </a:solidFill>
              </a:rPr>
              <a:t>(Circolare n. 1 del 25 gennaio 2013 del Dipartimento Funzione Pubblica)</a:t>
            </a:r>
          </a:p>
          <a:p>
            <a:pPr marL="0" indent="0">
              <a:buNone/>
            </a:pPr>
            <a:endParaRPr lang="it-IT" dirty="0">
              <a:solidFill>
                <a:srgbClr val="002060"/>
              </a:solidFill>
            </a:endParaRPr>
          </a:p>
        </p:txBody>
      </p:sp>
    </p:spTree>
    <p:extLst>
      <p:ext uri="{BB962C8B-B14F-4D97-AF65-F5344CB8AC3E}">
        <p14:creationId xmlns:p14="http://schemas.microsoft.com/office/powerpoint/2010/main" val="28427555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b="1" dirty="0">
                <a:solidFill>
                  <a:schemeClr val="accent5">
                    <a:lumMod val="75000"/>
                  </a:schemeClr>
                </a:solidFill>
                <a:latin typeface="+mn-lt"/>
              </a:rPr>
              <a:t>Il concetto di corruzione</a:t>
            </a:r>
          </a:p>
        </p:txBody>
      </p:sp>
      <p:sp>
        <p:nvSpPr>
          <p:cNvPr id="3" name="Segnaposto contenuto 2"/>
          <p:cNvSpPr>
            <a:spLocks noGrp="1"/>
          </p:cNvSpPr>
          <p:nvPr>
            <p:ph idx="1"/>
          </p:nvPr>
        </p:nvSpPr>
        <p:spPr>
          <a:xfrm>
            <a:off x="838200" y="1825625"/>
            <a:ext cx="10515600" cy="3094518"/>
          </a:xfrm>
        </p:spPr>
        <p:txBody>
          <a:bodyPr/>
          <a:lstStyle/>
          <a:p>
            <a:pPr marL="0" indent="0" algn="just">
              <a:buNone/>
            </a:pPr>
            <a:r>
              <a:rPr lang="it-IT" dirty="0">
                <a:solidFill>
                  <a:schemeClr val="accent5">
                    <a:lumMod val="75000"/>
                  </a:schemeClr>
                </a:solidFill>
              </a:rPr>
              <a:t>Assumono, pertanto, carattere rilevante quei fenomeni che non riguardano il solo compimento di reati, ma toccano l’adozione di </a:t>
            </a:r>
            <a:r>
              <a:rPr lang="it-IT" b="1" dirty="0">
                <a:solidFill>
                  <a:schemeClr val="accent5">
                    <a:lumMod val="75000"/>
                  </a:schemeClr>
                </a:solidFill>
              </a:rPr>
              <a:t>comportamenti e atti contrari</a:t>
            </a:r>
            <a:r>
              <a:rPr lang="it-IT" dirty="0">
                <a:solidFill>
                  <a:schemeClr val="accent5">
                    <a:lumMod val="75000"/>
                  </a:schemeClr>
                </a:solidFill>
              </a:rPr>
              <a:t>, più in generale, </a:t>
            </a:r>
            <a:r>
              <a:rPr lang="it-IT" b="1" dirty="0">
                <a:solidFill>
                  <a:schemeClr val="accent5">
                    <a:lumMod val="75000"/>
                  </a:schemeClr>
                </a:solidFill>
              </a:rPr>
              <a:t>al principio di imparzialità </a:t>
            </a:r>
            <a:r>
              <a:rPr lang="it-IT" dirty="0">
                <a:solidFill>
                  <a:schemeClr val="accent5">
                    <a:lumMod val="75000"/>
                  </a:schemeClr>
                </a:solidFill>
              </a:rPr>
              <a:t>cui sono tenute tutte le pubbliche amministrazioni ed i soggetti che svolgono attività di pubblico interesse.</a:t>
            </a:r>
          </a:p>
        </p:txBody>
      </p:sp>
    </p:spTree>
    <p:extLst>
      <p:ext uri="{BB962C8B-B14F-4D97-AF65-F5344CB8AC3E}">
        <p14:creationId xmlns:p14="http://schemas.microsoft.com/office/powerpoint/2010/main" val="2722011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b="1" dirty="0">
                <a:solidFill>
                  <a:schemeClr val="accent5">
                    <a:lumMod val="75000"/>
                  </a:schemeClr>
                </a:solidFill>
                <a:latin typeface="+mn-lt"/>
              </a:rPr>
              <a:t>Il P.N.A. - Obiettivi strategici a livello nazionale</a:t>
            </a:r>
          </a:p>
        </p:txBody>
      </p:sp>
      <p:sp>
        <p:nvSpPr>
          <p:cNvPr id="3" name="Segnaposto contenuto 2"/>
          <p:cNvSpPr>
            <a:spLocks noGrp="1"/>
          </p:cNvSpPr>
          <p:nvPr>
            <p:ph idx="1"/>
          </p:nvPr>
        </p:nvSpPr>
        <p:spPr>
          <a:xfrm>
            <a:off x="838200" y="1560352"/>
            <a:ext cx="10515600" cy="4616611"/>
          </a:xfrm>
        </p:spPr>
        <p:txBody>
          <a:bodyPr>
            <a:normAutofit fontScale="70000" lnSpcReduction="20000"/>
          </a:bodyPr>
          <a:lstStyle/>
          <a:p>
            <a:pPr marL="0" indent="0">
              <a:buNone/>
            </a:pPr>
            <a:r>
              <a:rPr lang="it-IT" sz="3400" u="sng" dirty="0">
                <a:solidFill>
                  <a:schemeClr val="accent5">
                    <a:lumMod val="75000"/>
                  </a:schemeClr>
                </a:solidFill>
              </a:rPr>
              <a:t>Ridurre le circostanze che possano manifestare casi di corruzione</a:t>
            </a:r>
          </a:p>
          <a:p>
            <a:pPr marL="0" indent="0">
              <a:buNone/>
            </a:pPr>
            <a:endParaRPr lang="it-IT" u="sng" dirty="0">
              <a:solidFill>
                <a:schemeClr val="accent5">
                  <a:lumMod val="75000"/>
                </a:schemeClr>
              </a:solidFill>
            </a:endParaRPr>
          </a:p>
          <a:p>
            <a:pPr algn="just"/>
            <a:r>
              <a:rPr lang="it-IT" dirty="0">
                <a:solidFill>
                  <a:schemeClr val="accent5">
                    <a:lumMod val="75000"/>
                  </a:schemeClr>
                </a:solidFill>
              </a:rPr>
              <a:t>Diramare </a:t>
            </a:r>
            <a:r>
              <a:rPr lang="it-IT" b="1" dirty="0">
                <a:solidFill>
                  <a:schemeClr val="accent5">
                    <a:lumMod val="75000"/>
                  </a:schemeClr>
                </a:solidFill>
              </a:rPr>
              <a:t>indirizzi alle P.A.</a:t>
            </a:r>
            <a:r>
              <a:rPr lang="it-IT" dirty="0">
                <a:solidFill>
                  <a:schemeClr val="accent5">
                    <a:lumMod val="75000"/>
                  </a:schemeClr>
                </a:solidFill>
              </a:rPr>
              <a:t> per introdurre le misure di prevenzione della corruzione</a:t>
            </a:r>
          </a:p>
          <a:p>
            <a:pPr algn="just"/>
            <a:r>
              <a:rPr lang="it-IT" dirty="0">
                <a:solidFill>
                  <a:schemeClr val="accent5">
                    <a:lumMod val="75000"/>
                  </a:schemeClr>
                </a:solidFill>
              </a:rPr>
              <a:t>Individuare le </a:t>
            </a:r>
            <a:r>
              <a:rPr lang="it-IT" b="1" dirty="0">
                <a:solidFill>
                  <a:schemeClr val="accent5">
                    <a:lumMod val="75000"/>
                  </a:schemeClr>
                </a:solidFill>
              </a:rPr>
              <a:t>modalità applicative specifiche </a:t>
            </a:r>
            <a:r>
              <a:rPr lang="it-IT" dirty="0">
                <a:solidFill>
                  <a:schemeClr val="accent5">
                    <a:lumMod val="75000"/>
                  </a:schemeClr>
                </a:solidFill>
              </a:rPr>
              <a:t>per le P.A. regionali e locali</a:t>
            </a:r>
          </a:p>
          <a:p>
            <a:pPr algn="just"/>
            <a:r>
              <a:rPr lang="it-IT" dirty="0">
                <a:solidFill>
                  <a:schemeClr val="accent5">
                    <a:lumMod val="75000"/>
                  </a:schemeClr>
                </a:solidFill>
              </a:rPr>
              <a:t>Diffondere </a:t>
            </a:r>
            <a:r>
              <a:rPr lang="it-IT" b="1" dirty="0">
                <a:solidFill>
                  <a:schemeClr val="accent5">
                    <a:lumMod val="75000"/>
                  </a:schemeClr>
                </a:solidFill>
              </a:rPr>
              <a:t>buone pratiche </a:t>
            </a:r>
            <a:r>
              <a:rPr lang="it-IT" dirty="0">
                <a:solidFill>
                  <a:schemeClr val="accent5">
                    <a:lumMod val="75000"/>
                  </a:schemeClr>
                </a:solidFill>
              </a:rPr>
              <a:t>per la prevenzione della corruzione, mediante comunità di pratiche e seminari</a:t>
            </a:r>
          </a:p>
          <a:p>
            <a:pPr algn="just"/>
            <a:r>
              <a:rPr lang="it-IT" dirty="0">
                <a:solidFill>
                  <a:schemeClr val="accent5">
                    <a:lumMod val="75000"/>
                  </a:schemeClr>
                </a:solidFill>
              </a:rPr>
              <a:t>Promuovere </a:t>
            </a:r>
            <a:r>
              <a:rPr lang="it-IT" b="1" dirty="0">
                <a:solidFill>
                  <a:schemeClr val="accent5">
                    <a:lumMod val="75000"/>
                  </a:schemeClr>
                </a:solidFill>
              </a:rPr>
              <a:t>iniziative </a:t>
            </a:r>
            <a:r>
              <a:rPr lang="it-IT" dirty="0">
                <a:solidFill>
                  <a:schemeClr val="accent5">
                    <a:lumMod val="75000"/>
                  </a:schemeClr>
                </a:solidFill>
              </a:rPr>
              <a:t>per lo studio di misure di prevenzione in specifici settori</a:t>
            </a:r>
          </a:p>
          <a:p>
            <a:pPr algn="just"/>
            <a:r>
              <a:rPr lang="it-IT" b="1" dirty="0">
                <a:solidFill>
                  <a:schemeClr val="accent5">
                    <a:lumMod val="75000"/>
                  </a:schemeClr>
                </a:solidFill>
              </a:rPr>
              <a:t>Assistere</a:t>
            </a:r>
            <a:r>
              <a:rPr lang="it-IT" dirty="0">
                <a:solidFill>
                  <a:schemeClr val="accent5">
                    <a:lumMod val="75000"/>
                  </a:schemeClr>
                </a:solidFill>
              </a:rPr>
              <a:t> gli enti locali ai fini dell’elaborazione della propria strategica di prevenzione (PTPC)</a:t>
            </a:r>
          </a:p>
          <a:p>
            <a:pPr algn="just"/>
            <a:r>
              <a:rPr lang="it-IT" dirty="0">
                <a:solidFill>
                  <a:schemeClr val="accent5">
                    <a:lumMod val="75000"/>
                  </a:schemeClr>
                </a:solidFill>
              </a:rPr>
              <a:t>Attuare il </a:t>
            </a:r>
            <a:r>
              <a:rPr lang="it-IT" b="1" dirty="0">
                <a:solidFill>
                  <a:schemeClr val="accent5">
                    <a:lumMod val="75000"/>
                  </a:schemeClr>
                </a:solidFill>
              </a:rPr>
              <a:t>monitoraggio sulla introduzione</a:t>
            </a:r>
            <a:r>
              <a:rPr lang="it-IT" dirty="0">
                <a:solidFill>
                  <a:schemeClr val="accent5">
                    <a:lumMod val="75000"/>
                  </a:schemeClr>
                </a:solidFill>
              </a:rPr>
              <a:t> e sull’implementazione delle misure di prevenzione da parte delle P.A. </a:t>
            </a:r>
          </a:p>
          <a:p>
            <a:pPr algn="just"/>
            <a:r>
              <a:rPr lang="it-IT" dirty="0">
                <a:solidFill>
                  <a:schemeClr val="accent5">
                    <a:lumMod val="75000"/>
                  </a:schemeClr>
                </a:solidFill>
              </a:rPr>
              <a:t>Effettuare il </a:t>
            </a:r>
            <a:r>
              <a:rPr lang="it-IT" b="1" dirty="0">
                <a:solidFill>
                  <a:schemeClr val="accent5">
                    <a:lumMod val="75000"/>
                  </a:schemeClr>
                </a:solidFill>
              </a:rPr>
              <a:t>monitoraggio sui codici di comportamento </a:t>
            </a:r>
            <a:r>
              <a:rPr lang="it-IT" dirty="0">
                <a:solidFill>
                  <a:schemeClr val="accent5">
                    <a:lumMod val="75000"/>
                  </a:schemeClr>
                </a:solidFill>
              </a:rPr>
              <a:t>settoriali delle P.A.</a:t>
            </a:r>
          </a:p>
          <a:p>
            <a:pPr algn="just"/>
            <a:r>
              <a:rPr lang="it-IT" dirty="0">
                <a:solidFill>
                  <a:schemeClr val="accent5">
                    <a:lumMod val="75000"/>
                  </a:schemeClr>
                </a:solidFill>
              </a:rPr>
              <a:t>Proporre </a:t>
            </a:r>
            <a:r>
              <a:rPr lang="it-IT" b="1" dirty="0">
                <a:solidFill>
                  <a:schemeClr val="accent5">
                    <a:lumMod val="75000"/>
                  </a:schemeClr>
                </a:solidFill>
              </a:rPr>
              <a:t>aggiornamenti e adeguamenti </a:t>
            </a:r>
            <a:r>
              <a:rPr lang="it-IT" dirty="0">
                <a:solidFill>
                  <a:schemeClr val="accent5">
                    <a:lumMod val="75000"/>
                  </a:schemeClr>
                </a:solidFill>
              </a:rPr>
              <a:t>del PNA</a:t>
            </a:r>
          </a:p>
          <a:p>
            <a:pPr algn="just"/>
            <a:r>
              <a:rPr lang="it-IT" dirty="0">
                <a:solidFill>
                  <a:schemeClr val="accent5">
                    <a:lumMod val="75000"/>
                  </a:schemeClr>
                </a:solidFill>
              </a:rPr>
              <a:t>Realizzare un </a:t>
            </a:r>
            <a:r>
              <a:rPr lang="it-IT" b="1" dirty="0">
                <a:solidFill>
                  <a:schemeClr val="accent5">
                    <a:lumMod val="75000"/>
                  </a:schemeClr>
                </a:solidFill>
              </a:rPr>
              <a:t>osservatorio </a:t>
            </a:r>
            <a:r>
              <a:rPr lang="it-IT" dirty="0">
                <a:solidFill>
                  <a:schemeClr val="accent5">
                    <a:lumMod val="75000"/>
                  </a:schemeClr>
                </a:solidFill>
              </a:rPr>
              <a:t>sull’evoluzione del fenomeno corruttivo</a:t>
            </a:r>
          </a:p>
        </p:txBody>
      </p:sp>
    </p:spTree>
    <p:extLst>
      <p:ext uri="{BB962C8B-B14F-4D97-AF65-F5344CB8AC3E}">
        <p14:creationId xmlns:p14="http://schemas.microsoft.com/office/powerpoint/2010/main" val="12340914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1157477"/>
          </a:xfrm>
        </p:spPr>
        <p:txBody>
          <a:bodyPr>
            <a:normAutofit/>
          </a:bodyPr>
          <a:lstStyle/>
          <a:p>
            <a:r>
              <a:rPr lang="it-IT" sz="3200" b="1" dirty="0">
                <a:solidFill>
                  <a:schemeClr val="accent5">
                    <a:lumMod val="75000"/>
                  </a:schemeClr>
                </a:solidFill>
                <a:latin typeface="+mn-lt"/>
              </a:rPr>
              <a:t>Il P.N.A. - Obiettivi strategici a livello nazionale</a:t>
            </a:r>
            <a:endParaRPr lang="it-IT" sz="3200" b="1" dirty="0">
              <a:solidFill>
                <a:schemeClr val="accent5">
                  <a:lumMod val="75000"/>
                </a:schemeClr>
              </a:solidFill>
            </a:endParaRPr>
          </a:p>
        </p:txBody>
      </p:sp>
      <p:sp>
        <p:nvSpPr>
          <p:cNvPr id="3" name="Segnaposto contenuto 2"/>
          <p:cNvSpPr>
            <a:spLocks noGrp="1"/>
          </p:cNvSpPr>
          <p:nvPr>
            <p:ph idx="1"/>
          </p:nvPr>
        </p:nvSpPr>
        <p:spPr>
          <a:xfrm>
            <a:off x="838200" y="1577130"/>
            <a:ext cx="10515600" cy="4599833"/>
          </a:xfrm>
        </p:spPr>
        <p:txBody>
          <a:bodyPr>
            <a:normAutofit lnSpcReduction="10000"/>
          </a:bodyPr>
          <a:lstStyle/>
          <a:p>
            <a:pPr marL="0" indent="0" algn="just">
              <a:buNone/>
            </a:pPr>
            <a:r>
              <a:rPr lang="it-IT" u="sng" dirty="0">
                <a:solidFill>
                  <a:schemeClr val="accent5">
                    <a:lumMod val="75000"/>
                  </a:schemeClr>
                </a:solidFill>
              </a:rPr>
              <a:t>Accrescere le competenze per individuare casi di corruzione</a:t>
            </a:r>
          </a:p>
          <a:p>
            <a:pPr marL="0" indent="0" algn="just">
              <a:buNone/>
            </a:pPr>
            <a:endParaRPr lang="it-IT" u="sng" dirty="0">
              <a:solidFill>
                <a:schemeClr val="accent5">
                  <a:lumMod val="75000"/>
                </a:schemeClr>
              </a:solidFill>
            </a:endParaRPr>
          </a:p>
          <a:p>
            <a:pPr algn="just"/>
            <a:r>
              <a:rPr lang="it-IT" dirty="0">
                <a:solidFill>
                  <a:schemeClr val="accent5">
                    <a:lumMod val="75000"/>
                  </a:schemeClr>
                </a:solidFill>
              </a:rPr>
              <a:t>Diffondere </a:t>
            </a:r>
            <a:r>
              <a:rPr lang="it-IT" b="1" dirty="0">
                <a:solidFill>
                  <a:schemeClr val="accent5">
                    <a:lumMod val="75000"/>
                  </a:schemeClr>
                </a:solidFill>
              </a:rPr>
              <a:t>buone pratiche </a:t>
            </a:r>
            <a:r>
              <a:rPr lang="it-IT" dirty="0">
                <a:solidFill>
                  <a:schemeClr val="accent5">
                    <a:lumMod val="75000"/>
                  </a:schemeClr>
                </a:solidFill>
              </a:rPr>
              <a:t>in materia di tutela del dipendente che effettua segnalazioni di illecito (c.d. </a:t>
            </a:r>
            <a:r>
              <a:rPr lang="it-IT" i="1" dirty="0" err="1">
                <a:solidFill>
                  <a:schemeClr val="accent5">
                    <a:lumMod val="75000"/>
                  </a:schemeClr>
                </a:solidFill>
              </a:rPr>
              <a:t>whistleblower</a:t>
            </a:r>
            <a:r>
              <a:rPr lang="it-IT" dirty="0">
                <a:solidFill>
                  <a:schemeClr val="accent5">
                    <a:lumMod val="75000"/>
                  </a:schemeClr>
                </a:solidFill>
              </a:rPr>
              <a:t>), mediante seminari o via web</a:t>
            </a:r>
          </a:p>
          <a:p>
            <a:pPr algn="just"/>
            <a:r>
              <a:rPr lang="it-IT" dirty="0">
                <a:solidFill>
                  <a:schemeClr val="accent5">
                    <a:lumMod val="75000"/>
                  </a:schemeClr>
                </a:solidFill>
              </a:rPr>
              <a:t>Attuare un’azione di</a:t>
            </a:r>
            <a:r>
              <a:rPr lang="it-IT" b="1" dirty="0">
                <a:solidFill>
                  <a:schemeClr val="accent5">
                    <a:lumMod val="75000"/>
                  </a:schemeClr>
                </a:solidFill>
              </a:rPr>
              <a:t> sensibilizzazione </a:t>
            </a:r>
            <a:r>
              <a:rPr lang="it-IT" dirty="0">
                <a:solidFill>
                  <a:schemeClr val="accent5">
                    <a:lumMod val="75000"/>
                  </a:schemeClr>
                </a:solidFill>
              </a:rPr>
              <a:t>attraverso atti di indirizzo e diffusione del valore positivo del </a:t>
            </a:r>
            <a:r>
              <a:rPr lang="it-IT" i="1" dirty="0" err="1">
                <a:solidFill>
                  <a:schemeClr val="accent5">
                    <a:lumMod val="75000"/>
                  </a:schemeClr>
                </a:solidFill>
              </a:rPr>
              <a:t>whistleblower</a:t>
            </a:r>
            <a:endParaRPr lang="it-IT" i="1" dirty="0">
              <a:solidFill>
                <a:schemeClr val="accent5">
                  <a:lumMod val="75000"/>
                </a:schemeClr>
              </a:solidFill>
            </a:endParaRPr>
          </a:p>
          <a:p>
            <a:pPr algn="just"/>
            <a:r>
              <a:rPr lang="it-IT" dirty="0">
                <a:solidFill>
                  <a:schemeClr val="accent5">
                    <a:lumMod val="75000"/>
                  </a:schemeClr>
                </a:solidFill>
              </a:rPr>
              <a:t>Attuare il </a:t>
            </a:r>
            <a:r>
              <a:rPr lang="it-IT" b="1" dirty="0">
                <a:solidFill>
                  <a:schemeClr val="accent5">
                    <a:lumMod val="75000"/>
                  </a:schemeClr>
                </a:solidFill>
              </a:rPr>
              <a:t>monitoraggio delle segnalazioni di discriminazione </a:t>
            </a:r>
            <a:r>
              <a:rPr lang="it-IT" dirty="0">
                <a:solidFill>
                  <a:schemeClr val="accent5">
                    <a:lumMod val="75000"/>
                  </a:schemeClr>
                </a:solidFill>
              </a:rPr>
              <a:t>nei confronti del </a:t>
            </a:r>
            <a:r>
              <a:rPr lang="it-IT" i="1" dirty="0" err="1">
                <a:solidFill>
                  <a:schemeClr val="accent5">
                    <a:lumMod val="75000"/>
                  </a:schemeClr>
                </a:solidFill>
              </a:rPr>
              <a:t>whistleblower</a:t>
            </a:r>
            <a:r>
              <a:rPr lang="it-IT" dirty="0">
                <a:solidFill>
                  <a:schemeClr val="accent5">
                    <a:lumMod val="75000"/>
                  </a:schemeClr>
                </a:solidFill>
              </a:rPr>
              <a:t>, al fine di valutare interventi di azione</a:t>
            </a:r>
          </a:p>
          <a:p>
            <a:pPr algn="just"/>
            <a:r>
              <a:rPr lang="it-IT" dirty="0">
                <a:solidFill>
                  <a:schemeClr val="accent5">
                    <a:lumMod val="75000"/>
                  </a:schemeClr>
                </a:solidFill>
              </a:rPr>
              <a:t>Realizzare </a:t>
            </a:r>
            <a:r>
              <a:rPr lang="it-IT" b="1" dirty="0">
                <a:solidFill>
                  <a:schemeClr val="accent5">
                    <a:lumMod val="75000"/>
                  </a:schemeClr>
                </a:solidFill>
              </a:rPr>
              <a:t>interviste</a:t>
            </a:r>
            <a:r>
              <a:rPr lang="it-IT" dirty="0">
                <a:solidFill>
                  <a:schemeClr val="accent5">
                    <a:lumMod val="75000"/>
                  </a:schemeClr>
                </a:solidFill>
              </a:rPr>
              <a:t> in contesti selezionati per valutare la percezione della corruzione da parte dei dipendenti e il valore della integrità</a:t>
            </a:r>
          </a:p>
        </p:txBody>
      </p:sp>
    </p:spTree>
    <p:extLst>
      <p:ext uri="{BB962C8B-B14F-4D97-AF65-F5344CB8AC3E}">
        <p14:creationId xmlns:p14="http://schemas.microsoft.com/office/powerpoint/2010/main" val="10337811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de-DE" sz="3200" b="1" dirty="0">
                <a:solidFill>
                  <a:schemeClr val="accent5">
                    <a:lumMod val="75000"/>
                  </a:schemeClr>
                </a:solidFill>
                <a:latin typeface="+mn-lt"/>
              </a:rPr>
              <a:t>Il P.N.A. - </a:t>
            </a:r>
            <a:r>
              <a:rPr lang="de-DE" sz="3200" b="1" dirty="0" err="1">
                <a:solidFill>
                  <a:schemeClr val="accent5">
                    <a:lumMod val="75000"/>
                  </a:schemeClr>
                </a:solidFill>
                <a:latin typeface="+mn-lt"/>
              </a:rPr>
              <a:t>Obiettivi</a:t>
            </a:r>
            <a:r>
              <a:rPr lang="de-DE" sz="3200" b="1" dirty="0">
                <a:solidFill>
                  <a:schemeClr val="accent5">
                    <a:lumMod val="75000"/>
                  </a:schemeClr>
                </a:solidFill>
                <a:latin typeface="+mn-lt"/>
              </a:rPr>
              <a:t> </a:t>
            </a:r>
            <a:r>
              <a:rPr lang="de-DE" sz="3200" b="1" dirty="0" err="1">
                <a:solidFill>
                  <a:schemeClr val="accent5">
                    <a:lumMod val="75000"/>
                  </a:schemeClr>
                </a:solidFill>
                <a:latin typeface="+mn-lt"/>
              </a:rPr>
              <a:t>strategici</a:t>
            </a:r>
            <a:r>
              <a:rPr lang="de-DE" sz="3200" b="1" dirty="0">
                <a:solidFill>
                  <a:schemeClr val="accent5">
                    <a:lumMod val="75000"/>
                  </a:schemeClr>
                </a:solidFill>
                <a:latin typeface="+mn-lt"/>
              </a:rPr>
              <a:t> a </a:t>
            </a:r>
            <a:r>
              <a:rPr lang="de-DE" sz="3200" b="1" dirty="0" err="1">
                <a:solidFill>
                  <a:schemeClr val="accent5">
                    <a:lumMod val="75000"/>
                  </a:schemeClr>
                </a:solidFill>
                <a:latin typeface="+mn-lt"/>
              </a:rPr>
              <a:t>livello</a:t>
            </a:r>
            <a:r>
              <a:rPr lang="de-DE" sz="3200" b="1" dirty="0">
                <a:solidFill>
                  <a:schemeClr val="accent5">
                    <a:lumMod val="75000"/>
                  </a:schemeClr>
                </a:solidFill>
                <a:latin typeface="+mn-lt"/>
              </a:rPr>
              <a:t> </a:t>
            </a:r>
            <a:r>
              <a:rPr lang="de-DE" sz="3200" b="1" dirty="0" err="1">
                <a:solidFill>
                  <a:schemeClr val="accent5">
                    <a:lumMod val="75000"/>
                  </a:schemeClr>
                </a:solidFill>
                <a:latin typeface="+mn-lt"/>
              </a:rPr>
              <a:t>nazionale</a:t>
            </a:r>
            <a:endParaRPr lang="it-IT" sz="3200" b="1" dirty="0">
              <a:solidFill>
                <a:schemeClr val="accent5">
                  <a:lumMod val="75000"/>
                </a:schemeClr>
              </a:solidFill>
              <a:latin typeface="+mn-lt"/>
            </a:endParaRPr>
          </a:p>
        </p:txBody>
      </p:sp>
      <p:sp>
        <p:nvSpPr>
          <p:cNvPr id="3" name="Segnaposto contenuto 2"/>
          <p:cNvSpPr>
            <a:spLocks noGrp="1"/>
          </p:cNvSpPr>
          <p:nvPr>
            <p:ph idx="1"/>
          </p:nvPr>
        </p:nvSpPr>
        <p:spPr>
          <a:xfrm>
            <a:off x="838200" y="1442906"/>
            <a:ext cx="10515600" cy="4734057"/>
          </a:xfrm>
        </p:spPr>
        <p:txBody>
          <a:bodyPr>
            <a:noAutofit/>
          </a:bodyPr>
          <a:lstStyle/>
          <a:p>
            <a:pPr marL="0" indent="0" algn="just">
              <a:buNone/>
            </a:pPr>
            <a:r>
              <a:rPr lang="it-IT" sz="2400" u="sng" dirty="0">
                <a:solidFill>
                  <a:schemeClr val="accent5">
                    <a:lumMod val="75000"/>
                  </a:schemeClr>
                </a:solidFill>
              </a:rPr>
              <a:t>Creare un contesto sfavorevole alla corruzione</a:t>
            </a:r>
          </a:p>
          <a:p>
            <a:pPr marL="0" indent="0" algn="just">
              <a:buNone/>
            </a:pPr>
            <a:endParaRPr lang="it-IT" sz="2000" u="sng" dirty="0">
              <a:solidFill>
                <a:schemeClr val="accent5">
                  <a:lumMod val="75000"/>
                </a:schemeClr>
              </a:solidFill>
            </a:endParaRPr>
          </a:p>
          <a:p>
            <a:pPr algn="just"/>
            <a:r>
              <a:rPr lang="it-IT" sz="2000" dirty="0">
                <a:solidFill>
                  <a:schemeClr val="accent5">
                    <a:lumMod val="75000"/>
                  </a:schemeClr>
                </a:solidFill>
              </a:rPr>
              <a:t>Attuare </a:t>
            </a:r>
            <a:r>
              <a:rPr lang="it-IT" sz="2000" b="1" dirty="0">
                <a:solidFill>
                  <a:schemeClr val="accent5">
                    <a:lumMod val="75000"/>
                  </a:schemeClr>
                </a:solidFill>
              </a:rPr>
              <a:t>forme di raccordo tra i soggetti istituzionali </a:t>
            </a:r>
            <a:r>
              <a:rPr lang="it-IT" sz="2000" dirty="0">
                <a:solidFill>
                  <a:schemeClr val="accent5">
                    <a:lumMod val="75000"/>
                  </a:schemeClr>
                </a:solidFill>
              </a:rPr>
              <a:t>coinvolti nella prevenzione della corruzione, mediante atti di indirizzo, incontri o seminari</a:t>
            </a:r>
          </a:p>
          <a:p>
            <a:pPr algn="just"/>
            <a:r>
              <a:rPr lang="it-IT" sz="2000" dirty="0">
                <a:solidFill>
                  <a:schemeClr val="accent5">
                    <a:lumMod val="75000"/>
                  </a:schemeClr>
                </a:solidFill>
              </a:rPr>
              <a:t>Coinvolgere i responsabili della prevenzione e i responsabili del personale in </a:t>
            </a:r>
            <a:r>
              <a:rPr lang="it-IT" sz="2000" b="1" dirty="0">
                <a:solidFill>
                  <a:schemeClr val="accent5">
                    <a:lumMod val="75000"/>
                  </a:schemeClr>
                </a:solidFill>
              </a:rPr>
              <a:t>iniziative di sensibilizzazione </a:t>
            </a:r>
            <a:r>
              <a:rPr lang="it-IT" sz="2000" dirty="0">
                <a:solidFill>
                  <a:schemeClr val="accent5">
                    <a:lumMod val="75000"/>
                  </a:schemeClr>
                </a:solidFill>
              </a:rPr>
              <a:t>al fine di assicurare l’applicazione dei codici di comportamento</a:t>
            </a:r>
          </a:p>
          <a:p>
            <a:pPr algn="just"/>
            <a:r>
              <a:rPr lang="it-IT" sz="2000" dirty="0">
                <a:solidFill>
                  <a:schemeClr val="accent5">
                    <a:lumMod val="75000"/>
                  </a:schemeClr>
                </a:solidFill>
              </a:rPr>
              <a:t>Definire </a:t>
            </a:r>
            <a:r>
              <a:rPr lang="it-IT" sz="2000" b="1" dirty="0">
                <a:solidFill>
                  <a:schemeClr val="accent5">
                    <a:lumMod val="75000"/>
                  </a:schemeClr>
                </a:solidFill>
              </a:rPr>
              <a:t>forme di collaborazione </a:t>
            </a:r>
            <a:r>
              <a:rPr lang="it-IT" sz="2000" dirty="0">
                <a:solidFill>
                  <a:schemeClr val="accent5">
                    <a:lumMod val="75000"/>
                  </a:schemeClr>
                </a:solidFill>
              </a:rPr>
              <a:t>attraverso la stipula di protocolli d’intesa con Organizzazioni non governative ed altri organismi che hanno competenza in materia</a:t>
            </a:r>
          </a:p>
          <a:p>
            <a:pPr algn="just"/>
            <a:r>
              <a:rPr lang="it-IT" sz="2000" dirty="0">
                <a:solidFill>
                  <a:schemeClr val="accent5">
                    <a:lumMod val="75000"/>
                  </a:schemeClr>
                </a:solidFill>
              </a:rPr>
              <a:t>Monitorare </a:t>
            </a:r>
            <a:r>
              <a:rPr lang="it-IT" sz="2000" b="1" dirty="0">
                <a:solidFill>
                  <a:schemeClr val="accent5">
                    <a:lumMod val="75000"/>
                  </a:schemeClr>
                </a:solidFill>
              </a:rPr>
              <a:t>l’applicazione delle sanzioni disciplinari</a:t>
            </a:r>
            <a:r>
              <a:rPr lang="it-IT" sz="2000" dirty="0">
                <a:solidFill>
                  <a:schemeClr val="accent5">
                    <a:lumMod val="75000"/>
                  </a:schemeClr>
                </a:solidFill>
              </a:rPr>
              <a:t> a carico dei dipendenti da parte delle P.A.</a:t>
            </a:r>
          </a:p>
          <a:p>
            <a:pPr algn="just"/>
            <a:r>
              <a:rPr lang="it-IT" sz="2000" dirty="0">
                <a:solidFill>
                  <a:schemeClr val="accent5">
                    <a:lumMod val="75000"/>
                  </a:schemeClr>
                </a:solidFill>
              </a:rPr>
              <a:t>Programmare insieme alla Scuola Nazionale dell’Amministrazione e ad altri istituti formativi </a:t>
            </a:r>
            <a:r>
              <a:rPr lang="it-IT" sz="2000" b="1" dirty="0">
                <a:solidFill>
                  <a:schemeClr val="accent5">
                    <a:lumMod val="75000"/>
                  </a:schemeClr>
                </a:solidFill>
              </a:rPr>
              <a:t>interventi di formazione ai pubblici dipendenti </a:t>
            </a:r>
            <a:r>
              <a:rPr lang="it-IT" sz="2000" dirty="0">
                <a:solidFill>
                  <a:schemeClr val="accent5">
                    <a:lumMod val="75000"/>
                  </a:schemeClr>
                </a:solidFill>
              </a:rPr>
              <a:t>sui temi della prevenzione della corruzione e dell’etica</a:t>
            </a:r>
          </a:p>
          <a:p>
            <a:pPr algn="just"/>
            <a:r>
              <a:rPr lang="it-IT" sz="2000" dirty="0">
                <a:solidFill>
                  <a:schemeClr val="accent5">
                    <a:lumMod val="75000"/>
                  </a:schemeClr>
                </a:solidFill>
              </a:rPr>
              <a:t>Promuovere </a:t>
            </a:r>
            <a:r>
              <a:rPr lang="it-IT" sz="2000" b="1" dirty="0">
                <a:solidFill>
                  <a:schemeClr val="accent5">
                    <a:lumMod val="75000"/>
                  </a:schemeClr>
                </a:solidFill>
              </a:rPr>
              <a:t>azioni di sensibilizzazione degli studenti</a:t>
            </a:r>
            <a:r>
              <a:rPr lang="it-IT" sz="2000" dirty="0">
                <a:solidFill>
                  <a:schemeClr val="accent5">
                    <a:lumMod val="75000"/>
                  </a:schemeClr>
                </a:solidFill>
              </a:rPr>
              <a:t>, mediante interventi seminariali</a:t>
            </a:r>
          </a:p>
        </p:txBody>
      </p:sp>
    </p:spTree>
    <p:extLst>
      <p:ext uri="{BB962C8B-B14F-4D97-AF65-F5344CB8AC3E}">
        <p14:creationId xmlns:p14="http://schemas.microsoft.com/office/powerpoint/2010/main" val="3167712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3200" b="1" dirty="0">
                <a:solidFill>
                  <a:schemeClr val="accent5">
                    <a:lumMod val="75000"/>
                  </a:schemeClr>
                </a:solidFill>
              </a:rPr>
              <a:t>Introduzione – gli studi sui fenomeni corruttivi in Italia </a:t>
            </a:r>
            <a:br>
              <a:rPr lang="it-IT" sz="2800" b="1" dirty="0">
                <a:solidFill>
                  <a:schemeClr val="accent5">
                    <a:lumMod val="75000"/>
                  </a:schemeClr>
                </a:solidFill>
              </a:rPr>
            </a:br>
            <a:br>
              <a:rPr lang="it-IT" sz="2800" b="1" dirty="0">
                <a:solidFill>
                  <a:schemeClr val="accent5">
                    <a:lumMod val="75000"/>
                  </a:schemeClr>
                </a:solidFill>
              </a:rPr>
            </a:br>
            <a:r>
              <a:rPr lang="it-IT" sz="2800" b="1" dirty="0" err="1">
                <a:solidFill>
                  <a:schemeClr val="accent5">
                    <a:lumMod val="75000"/>
                  </a:schemeClr>
                </a:solidFill>
              </a:rPr>
              <a:t>Transparency</a:t>
            </a:r>
            <a:r>
              <a:rPr lang="it-IT" sz="2800" b="1" dirty="0">
                <a:solidFill>
                  <a:schemeClr val="accent5">
                    <a:lumMod val="75000"/>
                  </a:schemeClr>
                </a:solidFill>
              </a:rPr>
              <a:t> International Italia</a:t>
            </a:r>
            <a:br>
              <a:rPr lang="it-IT" sz="2800" b="1" dirty="0">
                <a:solidFill>
                  <a:schemeClr val="accent5">
                    <a:lumMod val="75000"/>
                  </a:schemeClr>
                </a:solidFill>
              </a:rPr>
            </a:br>
            <a:endParaRPr lang="it-IT" sz="2800" b="1" dirty="0">
              <a:solidFill>
                <a:schemeClr val="accent5">
                  <a:lumMod val="75000"/>
                </a:schemeClr>
              </a:solidFill>
            </a:endParaRPr>
          </a:p>
        </p:txBody>
      </p:sp>
      <p:sp>
        <p:nvSpPr>
          <p:cNvPr id="3" name="Segnaposto contenuto 2"/>
          <p:cNvSpPr>
            <a:spLocks noGrp="1"/>
          </p:cNvSpPr>
          <p:nvPr>
            <p:ph sz="half" idx="1"/>
          </p:nvPr>
        </p:nvSpPr>
        <p:spPr>
          <a:xfrm>
            <a:off x="838200" y="1825625"/>
            <a:ext cx="5639440" cy="4351338"/>
          </a:xfrm>
        </p:spPr>
        <p:txBody>
          <a:bodyPr>
            <a:normAutofit lnSpcReduction="10000"/>
          </a:bodyPr>
          <a:lstStyle/>
          <a:p>
            <a:pPr algn="just"/>
            <a:r>
              <a:rPr lang="it-IT" dirty="0">
                <a:solidFill>
                  <a:schemeClr val="accent5">
                    <a:lumMod val="75000"/>
                  </a:schemeClr>
                </a:solidFill>
              </a:rPr>
              <a:t>Il sito riporta i dati raccolti nel periodo gennaio 2019 – aprile 2021 con l’iniziativa «mappiamo la corruzione»</a:t>
            </a:r>
          </a:p>
          <a:p>
            <a:pPr algn="just"/>
            <a:r>
              <a:rPr lang="it-IT" dirty="0">
                <a:solidFill>
                  <a:schemeClr val="accent5">
                    <a:lumMod val="75000"/>
                  </a:schemeClr>
                </a:solidFill>
              </a:rPr>
              <a:t>I dati si riferiscono a casi di corruzione e affini riportati sui media nazionali: </a:t>
            </a:r>
            <a:r>
              <a:rPr lang="it-IT" b="1" dirty="0">
                <a:solidFill>
                  <a:schemeClr val="accent5">
                    <a:lumMod val="75000"/>
                  </a:schemeClr>
                </a:solidFill>
              </a:rPr>
              <a:t>1.548</a:t>
            </a:r>
            <a:r>
              <a:rPr lang="it-IT" dirty="0">
                <a:solidFill>
                  <a:schemeClr val="accent5">
                    <a:lumMod val="75000"/>
                  </a:schemeClr>
                </a:solidFill>
              </a:rPr>
              <a:t> casi raccolti in totale, di cui 1.092 in fase di indagine, 279 oggetto di giudizio in primo grado, 72 oggetto di giudizio di appello e 24 pendenti davanti alla Corte di Cassazione.</a:t>
            </a:r>
          </a:p>
          <a:p>
            <a:pPr marL="0" indent="0">
              <a:buNone/>
            </a:pPr>
            <a:endParaRPr lang="it-IT" dirty="0">
              <a:solidFill>
                <a:srgbClr val="002060"/>
              </a:solidFill>
            </a:endParaRPr>
          </a:p>
        </p:txBody>
      </p:sp>
      <p:pic>
        <p:nvPicPr>
          <p:cNvPr id="5" name="Picture 2">
            <a:extLst>
              <a:ext uri="{FF2B5EF4-FFF2-40B4-BE49-F238E27FC236}">
                <a16:creationId xmlns:a16="http://schemas.microsoft.com/office/drawing/2014/main" id="{15210F57-A363-4C16-984A-00D182D522D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858000" y="2620169"/>
            <a:ext cx="3810000" cy="2762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94062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de-DE" sz="3000" b="1" dirty="0">
                <a:solidFill>
                  <a:schemeClr val="accent5">
                    <a:lumMod val="75000"/>
                  </a:schemeClr>
                </a:solidFill>
                <a:latin typeface="+mn-lt"/>
              </a:rPr>
              <a:t>Il P.N.A. - </a:t>
            </a:r>
            <a:r>
              <a:rPr lang="de-DE" sz="3000" b="1" dirty="0" err="1">
                <a:solidFill>
                  <a:schemeClr val="accent5">
                    <a:lumMod val="75000"/>
                  </a:schemeClr>
                </a:solidFill>
                <a:latin typeface="+mn-lt"/>
              </a:rPr>
              <a:t>Principali</a:t>
            </a:r>
            <a:r>
              <a:rPr lang="de-DE" sz="3000" b="1" dirty="0">
                <a:solidFill>
                  <a:schemeClr val="accent5">
                    <a:lumMod val="75000"/>
                  </a:schemeClr>
                </a:solidFill>
                <a:latin typeface="+mn-lt"/>
              </a:rPr>
              <a:t> </a:t>
            </a:r>
            <a:r>
              <a:rPr lang="de-DE" sz="3000" b="1" dirty="0" err="1">
                <a:solidFill>
                  <a:schemeClr val="accent5">
                    <a:lumMod val="75000"/>
                  </a:schemeClr>
                </a:solidFill>
                <a:latin typeface="+mn-lt"/>
              </a:rPr>
              <a:t>strumenti</a:t>
            </a:r>
            <a:r>
              <a:rPr lang="de-DE" sz="3000" b="1" dirty="0">
                <a:solidFill>
                  <a:schemeClr val="accent5">
                    <a:lumMod val="75000"/>
                  </a:schemeClr>
                </a:solidFill>
                <a:latin typeface="+mn-lt"/>
              </a:rPr>
              <a:t> di </a:t>
            </a:r>
            <a:r>
              <a:rPr lang="de-DE" sz="3000" b="1" dirty="0" err="1">
                <a:solidFill>
                  <a:schemeClr val="accent5">
                    <a:lumMod val="75000"/>
                  </a:schemeClr>
                </a:solidFill>
                <a:latin typeface="+mn-lt"/>
              </a:rPr>
              <a:t>prevenzione</a:t>
            </a:r>
            <a:r>
              <a:rPr lang="de-DE" sz="3000" b="1" dirty="0">
                <a:solidFill>
                  <a:schemeClr val="accent5">
                    <a:lumMod val="75000"/>
                  </a:schemeClr>
                </a:solidFill>
                <a:latin typeface="+mn-lt"/>
              </a:rPr>
              <a:t> a </a:t>
            </a:r>
            <a:r>
              <a:rPr lang="de-DE" sz="3000" b="1" dirty="0" err="1">
                <a:solidFill>
                  <a:schemeClr val="accent5">
                    <a:lumMod val="75000"/>
                  </a:schemeClr>
                </a:solidFill>
                <a:latin typeface="+mn-lt"/>
              </a:rPr>
              <a:t>livello</a:t>
            </a:r>
            <a:r>
              <a:rPr lang="de-DE" sz="3000" b="1" dirty="0">
                <a:solidFill>
                  <a:schemeClr val="accent5">
                    <a:lumMod val="75000"/>
                  </a:schemeClr>
                </a:solidFill>
                <a:latin typeface="+mn-lt"/>
              </a:rPr>
              <a:t> </a:t>
            </a:r>
            <a:r>
              <a:rPr lang="it-IT" sz="3000" b="1" dirty="0">
                <a:solidFill>
                  <a:schemeClr val="accent5">
                    <a:lumMod val="75000"/>
                  </a:schemeClr>
                </a:solidFill>
                <a:latin typeface="+mn-lt"/>
              </a:rPr>
              <a:t>decentrato</a:t>
            </a:r>
          </a:p>
        </p:txBody>
      </p:sp>
      <p:sp>
        <p:nvSpPr>
          <p:cNvPr id="3" name="Segnaposto contenuto 2"/>
          <p:cNvSpPr>
            <a:spLocks noGrp="1"/>
          </p:cNvSpPr>
          <p:nvPr>
            <p:ph idx="1"/>
          </p:nvPr>
        </p:nvSpPr>
        <p:spPr/>
        <p:txBody>
          <a:bodyPr>
            <a:normAutofit fontScale="92500" lnSpcReduction="20000"/>
          </a:bodyPr>
          <a:lstStyle/>
          <a:p>
            <a:pPr algn="just"/>
            <a:r>
              <a:rPr lang="it-IT" dirty="0">
                <a:solidFill>
                  <a:schemeClr val="accent5">
                    <a:lumMod val="75000"/>
                  </a:schemeClr>
                </a:solidFill>
              </a:rPr>
              <a:t>Adozione del </a:t>
            </a:r>
            <a:r>
              <a:rPr lang="it-IT" b="1" dirty="0">
                <a:solidFill>
                  <a:schemeClr val="accent5">
                    <a:lumMod val="75000"/>
                  </a:schemeClr>
                </a:solidFill>
              </a:rPr>
              <a:t>Piano integrato di attività e organizzazione </a:t>
            </a:r>
            <a:r>
              <a:rPr lang="it-IT" dirty="0">
                <a:solidFill>
                  <a:schemeClr val="accent5">
                    <a:lumMod val="75000"/>
                  </a:schemeClr>
                </a:solidFill>
              </a:rPr>
              <a:t>(PIAO) ovvero del </a:t>
            </a:r>
            <a:r>
              <a:rPr lang="it-IT" b="1" dirty="0">
                <a:solidFill>
                  <a:schemeClr val="accent5">
                    <a:lumMod val="75000"/>
                  </a:schemeClr>
                </a:solidFill>
              </a:rPr>
              <a:t>Piano Triennale per la Prevenzione della Corruzione </a:t>
            </a:r>
            <a:r>
              <a:rPr lang="it-IT" dirty="0">
                <a:solidFill>
                  <a:schemeClr val="accent5">
                    <a:lumMod val="75000"/>
                  </a:schemeClr>
                </a:solidFill>
              </a:rPr>
              <a:t>(PTPC)</a:t>
            </a:r>
          </a:p>
          <a:p>
            <a:pPr algn="just"/>
            <a:r>
              <a:rPr lang="it-IT" dirty="0">
                <a:solidFill>
                  <a:schemeClr val="accent5">
                    <a:lumMod val="75000"/>
                  </a:schemeClr>
                </a:solidFill>
              </a:rPr>
              <a:t>Adempimenti</a:t>
            </a:r>
            <a:r>
              <a:rPr lang="de-DE" dirty="0">
                <a:solidFill>
                  <a:schemeClr val="accent5">
                    <a:lumMod val="75000"/>
                  </a:schemeClr>
                </a:solidFill>
              </a:rPr>
              <a:t> di </a:t>
            </a:r>
            <a:r>
              <a:rPr lang="it-IT" b="1" dirty="0">
                <a:solidFill>
                  <a:schemeClr val="accent5">
                    <a:lumMod val="75000"/>
                  </a:schemeClr>
                </a:solidFill>
              </a:rPr>
              <a:t>trasparenza</a:t>
            </a:r>
            <a:r>
              <a:rPr lang="de-DE" dirty="0">
                <a:solidFill>
                  <a:schemeClr val="accent5">
                    <a:lumMod val="75000"/>
                  </a:schemeClr>
                </a:solidFill>
              </a:rPr>
              <a:t> (</a:t>
            </a:r>
            <a:r>
              <a:rPr lang="it-IT" dirty="0">
                <a:solidFill>
                  <a:schemeClr val="accent5">
                    <a:lumMod val="75000"/>
                  </a:schemeClr>
                </a:solidFill>
              </a:rPr>
              <a:t>pubblicazioni sui siti web istituzionali </a:t>
            </a:r>
            <a:r>
              <a:rPr lang="de-DE" dirty="0">
                <a:solidFill>
                  <a:schemeClr val="accent5">
                    <a:lumMod val="75000"/>
                  </a:schemeClr>
                </a:solidFill>
              </a:rPr>
              <a:t>di </a:t>
            </a:r>
            <a:r>
              <a:rPr lang="it-IT" dirty="0">
                <a:solidFill>
                  <a:schemeClr val="accent5">
                    <a:lumMod val="75000"/>
                  </a:schemeClr>
                </a:solidFill>
              </a:rPr>
              <a:t>informazioni concernenti l’organizzazione </a:t>
            </a:r>
            <a:r>
              <a:rPr lang="de-DE" dirty="0">
                <a:solidFill>
                  <a:schemeClr val="accent5">
                    <a:lumMod val="75000"/>
                  </a:schemeClr>
                </a:solidFill>
              </a:rPr>
              <a:t>e </a:t>
            </a:r>
            <a:r>
              <a:rPr lang="it-IT" dirty="0">
                <a:solidFill>
                  <a:schemeClr val="accent5">
                    <a:lumMod val="75000"/>
                  </a:schemeClr>
                </a:solidFill>
              </a:rPr>
              <a:t>l’attività</a:t>
            </a:r>
            <a:r>
              <a:rPr lang="de-DE" dirty="0">
                <a:solidFill>
                  <a:schemeClr val="accent5">
                    <a:lumMod val="75000"/>
                  </a:schemeClr>
                </a:solidFill>
              </a:rPr>
              <a:t> delle P.A.)</a:t>
            </a:r>
          </a:p>
          <a:p>
            <a:pPr algn="just"/>
            <a:r>
              <a:rPr lang="it-IT" dirty="0">
                <a:solidFill>
                  <a:schemeClr val="accent5">
                    <a:lumMod val="75000"/>
                  </a:schemeClr>
                </a:solidFill>
              </a:rPr>
              <a:t>Adozione di </a:t>
            </a:r>
            <a:r>
              <a:rPr lang="it-IT" b="1" dirty="0">
                <a:solidFill>
                  <a:schemeClr val="accent5">
                    <a:lumMod val="75000"/>
                  </a:schemeClr>
                </a:solidFill>
              </a:rPr>
              <a:t>codici di comportamento</a:t>
            </a:r>
          </a:p>
          <a:p>
            <a:pPr algn="just"/>
            <a:r>
              <a:rPr lang="it-IT" dirty="0">
                <a:solidFill>
                  <a:schemeClr val="accent5">
                    <a:lumMod val="75000"/>
                  </a:schemeClr>
                </a:solidFill>
              </a:rPr>
              <a:t>Misure di </a:t>
            </a:r>
            <a:r>
              <a:rPr lang="it-IT" b="1" dirty="0">
                <a:solidFill>
                  <a:schemeClr val="accent5">
                    <a:lumMod val="75000"/>
                  </a:schemeClr>
                </a:solidFill>
              </a:rPr>
              <a:t>rotazione del personale c.d. ordinaria </a:t>
            </a:r>
            <a:r>
              <a:rPr lang="it-IT" dirty="0">
                <a:solidFill>
                  <a:schemeClr val="accent5">
                    <a:lumMod val="75000"/>
                  </a:schemeClr>
                </a:solidFill>
              </a:rPr>
              <a:t>negli incarichi (nei settori particolarmente esposti alla corruzione – rischio elevato)</a:t>
            </a:r>
          </a:p>
          <a:p>
            <a:pPr algn="just"/>
            <a:r>
              <a:rPr lang="it-IT" dirty="0">
                <a:solidFill>
                  <a:schemeClr val="accent5">
                    <a:lumMod val="75000"/>
                  </a:schemeClr>
                </a:solidFill>
              </a:rPr>
              <a:t>Obbligo di </a:t>
            </a:r>
            <a:r>
              <a:rPr lang="it-IT" b="1" dirty="0">
                <a:solidFill>
                  <a:schemeClr val="accent5">
                    <a:lumMod val="75000"/>
                  </a:schemeClr>
                </a:solidFill>
              </a:rPr>
              <a:t>astensione </a:t>
            </a:r>
            <a:r>
              <a:rPr lang="it-IT" dirty="0">
                <a:solidFill>
                  <a:schemeClr val="accent5">
                    <a:lumMod val="75000"/>
                  </a:schemeClr>
                </a:solidFill>
              </a:rPr>
              <a:t>in caso di </a:t>
            </a:r>
            <a:r>
              <a:rPr lang="it-IT" b="1" dirty="0">
                <a:solidFill>
                  <a:schemeClr val="accent5">
                    <a:lumMod val="75000"/>
                  </a:schemeClr>
                </a:solidFill>
              </a:rPr>
              <a:t>conflitto di interesse</a:t>
            </a:r>
          </a:p>
          <a:p>
            <a:pPr algn="just"/>
            <a:r>
              <a:rPr lang="it-IT" dirty="0">
                <a:solidFill>
                  <a:schemeClr val="accent5">
                    <a:lumMod val="75000"/>
                  </a:schemeClr>
                </a:solidFill>
              </a:rPr>
              <a:t>Disciplina specifica in materia di </a:t>
            </a:r>
            <a:r>
              <a:rPr lang="it-IT" b="1" dirty="0">
                <a:solidFill>
                  <a:schemeClr val="accent5">
                    <a:lumMod val="75000"/>
                  </a:schemeClr>
                </a:solidFill>
              </a:rPr>
              <a:t>svolgimento di incarichi d’ufficio </a:t>
            </a:r>
            <a:r>
              <a:rPr lang="it-IT" dirty="0">
                <a:solidFill>
                  <a:schemeClr val="accent5">
                    <a:lumMod val="75000"/>
                  </a:schemeClr>
                </a:solidFill>
              </a:rPr>
              <a:t>(al fine di evitare un’eccessiva concentrazione di potere su un unico centro decisionale) –  </a:t>
            </a:r>
            <a:r>
              <a:rPr lang="it-IT" b="1" dirty="0">
                <a:solidFill>
                  <a:schemeClr val="accent5">
                    <a:lumMod val="75000"/>
                  </a:schemeClr>
                </a:solidFill>
              </a:rPr>
              <a:t>attività ed incarichi extra-istituzionali </a:t>
            </a:r>
            <a:r>
              <a:rPr lang="it-IT" dirty="0">
                <a:solidFill>
                  <a:schemeClr val="accent5">
                    <a:lumMod val="75000"/>
                  </a:schemeClr>
                </a:solidFill>
              </a:rPr>
              <a:t>(al fine di evitare situazioni di conflitto di interesse)</a:t>
            </a:r>
          </a:p>
        </p:txBody>
      </p:sp>
    </p:spTree>
    <p:extLst>
      <p:ext uri="{BB962C8B-B14F-4D97-AF65-F5344CB8AC3E}">
        <p14:creationId xmlns:p14="http://schemas.microsoft.com/office/powerpoint/2010/main" val="26867062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de-DE" sz="3000" b="1" dirty="0">
                <a:solidFill>
                  <a:schemeClr val="accent5">
                    <a:lumMod val="75000"/>
                  </a:schemeClr>
                </a:solidFill>
                <a:latin typeface="+mn-lt"/>
              </a:rPr>
              <a:t>Il P.N.A. - </a:t>
            </a:r>
            <a:r>
              <a:rPr lang="de-DE" sz="3000" b="1" dirty="0" err="1">
                <a:solidFill>
                  <a:schemeClr val="accent5">
                    <a:lumMod val="75000"/>
                  </a:schemeClr>
                </a:solidFill>
                <a:latin typeface="+mn-lt"/>
              </a:rPr>
              <a:t>Principali</a:t>
            </a:r>
            <a:r>
              <a:rPr lang="de-DE" sz="3000" b="1" dirty="0">
                <a:solidFill>
                  <a:schemeClr val="accent5">
                    <a:lumMod val="75000"/>
                  </a:schemeClr>
                </a:solidFill>
                <a:latin typeface="+mn-lt"/>
              </a:rPr>
              <a:t> </a:t>
            </a:r>
            <a:r>
              <a:rPr lang="de-DE" sz="3000" b="1" dirty="0" err="1">
                <a:solidFill>
                  <a:schemeClr val="accent5">
                    <a:lumMod val="75000"/>
                  </a:schemeClr>
                </a:solidFill>
                <a:latin typeface="+mn-lt"/>
              </a:rPr>
              <a:t>strumenti</a:t>
            </a:r>
            <a:r>
              <a:rPr lang="de-DE" sz="3000" b="1" dirty="0">
                <a:solidFill>
                  <a:schemeClr val="accent5">
                    <a:lumMod val="75000"/>
                  </a:schemeClr>
                </a:solidFill>
                <a:latin typeface="+mn-lt"/>
              </a:rPr>
              <a:t> di </a:t>
            </a:r>
            <a:r>
              <a:rPr lang="de-DE" sz="3000" b="1" dirty="0" err="1">
                <a:solidFill>
                  <a:schemeClr val="accent5">
                    <a:lumMod val="75000"/>
                  </a:schemeClr>
                </a:solidFill>
                <a:latin typeface="+mn-lt"/>
              </a:rPr>
              <a:t>prevenzione</a:t>
            </a:r>
            <a:r>
              <a:rPr lang="de-DE" sz="3000" b="1" dirty="0">
                <a:solidFill>
                  <a:schemeClr val="accent5">
                    <a:lumMod val="75000"/>
                  </a:schemeClr>
                </a:solidFill>
                <a:latin typeface="+mn-lt"/>
              </a:rPr>
              <a:t> a </a:t>
            </a:r>
            <a:r>
              <a:rPr lang="de-DE" sz="3000" b="1" dirty="0" err="1">
                <a:solidFill>
                  <a:schemeClr val="accent5">
                    <a:lumMod val="75000"/>
                  </a:schemeClr>
                </a:solidFill>
                <a:latin typeface="+mn-lt"/>
              </a:rPr>
              <a:t>livello</a:t>
            </a:r>
            <a:r>
              <a:rPr lang="de-DE" sz="3000" b="1" dirty="0">
                <a:solidFill>
                  <a:schemeClr val="accent5">
                    <a:lumMod val="75000"/>
                  </a:schemeClr>
                </a:solidFill>
                <a:latin typeface="+mn-lt"/>
              </a:rPr>
              <a:t> </a:t>
            </a:r>
            <a:r>
              <a:rPr lang="de-DE" sz="3000" b="1" dirty="0" err="1">
                <a:solidFill>
                  <a:schemeClr val="accent5">
                    <a:lumMod val="75000"/>
                  </a:schemeClr>
                </a:solidFill>
                <a:latin typeface="+mn-lt"/>
              </a:rPr>
              <a:t>decentrato</a:t>
            </a:r>
            <a:endParaRPr lang="it-IT" sz="3000" b="1" dirty="0">
              <a:solidFill>
                <a:schemeClr val="accent5">
                  <a:lumMod val="75000"/>
                </a:schemeClr>
              </a:solidFill>
              <a:latin typeface="+mn-lt"/>
            </a:endParaRPr>
          </a:p>
        </p:txBody>
      </p:sp>
      <p:sp>
        <p:nvSpPr>
          <p:cNvPr id="3" name="Segnaposto contenuto 2"/>
          <p:cNvSpPr>
            <a:spLocks noGrp="1"/>
          </p:cNvSpPr>
          <p:nvPr>
            <p:ph idx="1"/>
          </p:nvPr>
        </p:nvSpPr>
        <p:spPr/>
        <p:txBody>
          <a:bodyPr>
            <a:normAutofit lnSpcReduction="10000"/>
          </a:bodyPr>
          <a:lstStyle/>
          <a:p>
            <a:pPr algn="just"/>
            <a:r>
              <a:rPr lang="it-IT" dirty="0">
                <a:solidFill>
                  <a:schemeClr val="accent5">
                    <a:lumMod val="75000"/>
                  </a:schemeClr>
                </a:solidFill>
              </a:rPr>
              <a:t>Disciplina specifica  in materia di </a:t>
            </a:r>
            <a:r>
              <a:rPr lang="it-IT" b="1" dirty="0">
                <a:solidFill>
                  <a:schemeClr val="accent5">
                    <a:lumMod val="75000"/>
                  </a:schemeClr>
                </a:solidFill>
              </a:rPr>
              <a:t>conferimento di incarichi dirigenziali in caso di particolari attività o incarichi precedenti</a:t>
            </a:r>
            <a:r>
              <a:rPr lang="it-IT" dirty="0">
                <a:solidFill>
                  <a:schemeClr val="accent5">
                    <a:lumMod val="75000"/>
                  </a:schemeClr>
                </a:solidFill>
              </a:rPr>
              <a:t> (soggetti provenienti da enti di diritto privato regolati o finanziati dalle P.A.; soggetti che sono stati componenti di organi di indirizzo politico)</a:t>
            </a:r>
          </a:p>
          <a:p>
            <a:pPr algn="just"/>
            <a:r>
              <a:rPr lang="it-IT" b="1" dirty="0">
                <a:solidFill>
                  <a:schemeClr val="accent5">
                    <a:lumMod val="75000"/>
                  </a:schemeClr>
                </a:solidFill>
              </a:rPr>
              <a:t>Incompatibilità</a:t>
            </a:r>
            <a:r>
              <a:rPr lang="de-DE" dirty="0">
                <a:solidFill>
                  <a:schemeClr val="accent5">
                    <a:lumMod val="75000"/>
                  </a:schemeClr>
                </a:solidFill>
              </a:rPr>
              <a:t> </a:t>
            </a:r>
            <a:r>
              <a:rPr lang="it-IT" dirty="0">
                <a:solidFill>
                  <a:schemeClr val="accent5">
                    <a:lumMod val="75000"/>
                  </a:schemeClr>
                </a:solidFill>
              </a:rPr>
              <a:t>specifiche per posizioni dirigenziali (la causa di incompatibilità può essere rimossa mediante rinuncia dell’interessato ad uno degli incarichi considerati incompatibili tra di loro</a:t>
            </a:r>
            <a:r>
              <a:rPr lang="de-DE" dirty="0">
                <a:solidFill>
                  <a:schemeClr val="accent5">
                    <a:lumMod val="75000"/>
                  </a:schemeClr>
                </a:solidFill>
              </a:rPr>
              <a:t>)</a:t>
            </a:r>
            <a:endParaRPr lang="it-IT" dirty="0">
              <a:solidFill>
                <a:schemeClr val="accent5">
                  <a:lumMod val="75000"/>
                </a:schemeClr>
              </a:solidFill>
            </a:endParaRPr>
          </a:p>
          <a:p>
            <a:pPr algn="just"/>
            <a:r>
              <a:rPr lang="it-IT" dirty="0">
                <a:solidFill>
                  <a:schemeClr val="accent5">
                    <a:lumMod val="75000"/>
                  </a:schemeClr>
                </a:solidFill>
              </a:rPr>
              <a:t>Disciplina specifica in materia di formazione di commissioni, assegnazioni agli uffici, conferimento di incarichi dirigenziali in caso di </a:t>
            </a:r>
            <a:r>
              <a:rPr lang="it-IT" b="1" dirty="0">
                <a:solidFill>
                  <a:schemeClr val="accent5">
                    <a:lumMod val="75000"/>
                  </a:schemeClr>
                </a:solidFill>
              </a:rPr>
              <a:t>condanna penale </a:t>
            </a:r>
            <a:r>
              <a:rPr lang="it-IT" dirty="0">
                <a:solidFill>
                  <a:schemeClr val="accent5">
                    <a:lumMod val="75000"/>
                  </a:schemeClr>
                </a:solidFill>
              </a:rPr>
              <a:t>per delitti contro la P.A.</a:t>
            </a:r>
          </a:p>
          <a:p>
            <a:endParaRPr lang="it-IT" dirty="0">
              <a:solidFill>
                <a:srgbClr val="002060"/>
              </a:solidFill>
            </a:endParaRPr>
          </a:p>
        </p:txBody>
      </p:sp>
    </p:spTree>
    <p:extLst>
      <p:ext uri="{BB962C8B-B14F-4D97-AF65-F5344CB8AC3E}">
        <p14:creationId xmlns:p14="http://schemas.microsoft.com/office/powerpoint/2010/main" val="25174275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000" b="1" dirty="0">
                <a:solidFill>
                  <a:schemeClr val="accent5">
                    <a:lumMod val="75000"/>
                  </a:schemeClr>
                </a:solidFill>
                <a:latin typeface="+mn-lt"/>
              </a:rPr>
              <a:t>Il P.N.A. - Principali strumenti di prevenzione a livello decentrato</a:t>
            </a:r>
          </a:p>
        </p:txBody>
      </p:sp>
      <p:sp>
        <p:nvSpPr>
          <p:cNvPr id="3" name="Segnaposto contenuto 2"/>
          <p:cNvSpPr>
            <a:spLocks noGrp="1"/>
          </p:cNvSpPr>
          <p:nvPr>
            <p:ph idx="1"/>
          </p:nvPr>
        </p:nvSpPr>
        <p:spPr>
          <a:xfrm>
            <a:off x="838200" y="1648437"/>
            <a:ext cx="10515600" cy="4528526"/>
          </a:xfrm>
        </p:spPr>
        <p:txBody>
          <a:bodyPr/>
          <a:lstStyle/>
          <a:p>
            <a:pPr algn="just"/>
            <a:r>
              <a:rPr lang="it-IT" dirty="0">
                <a:solidFill>
                  <a:schemeClr val="accent5">
                    <a:lumMod val="75000"/>
                  </a:schemeClr>
                </a:solidFill>
              </a:rPr>
              <a:t>Disciplina specifica in materia di </a:t>
            </a:r>
            <a:r>
              <a:rPr lang="it-IT" b="1" dirty="0">
                <a:solidFill>
                  <a:schemeClr val="accent5">
                    <a:lumMod val="75000"/>
                  </a:schemeClr>
                </a:solidFill>
              </a:rPr>
              <a:t>attività successiva alla cessazione del rapporto di lavoro</a:t>
            </a:r>
            <a:r>
              <a:rPr lang="it-IT" dirty="0">
                <a:solidFill>
                  <a:schemeClr val="accent5">
                    <a:lumMod val="75000"/>
                  </a:schemeClr>
                </a:solidFill>
              </a:rPr>
              <a:t> (c.d. </a:t>
            </a:r>
            <a:r>
              <a:rPr lang="it-IT" b="1" i="1" dirty="0" err="1">
                <a:solidFill>
                  <a:schemeClr val="accent5">
                    <a:lumMod val="75000"/>
                  </a:schemeClr>
                </a:solidFill>
              </a:rPr>
              <a:t>pantouflage</a:t>
            </a:r>
            <a:r>
              <a:rPr lang="it-IT" dirty="0">
                <a:solidFill>
                  <a:schemeClr val="accent5">
                    <a:lumMod val="75000"/>
                  </a:schemeClr>
                </a:solidFill>
              </a:rPr>
              <a:t> – divieto, nei tre anni successivi alla cessazione del rapporto di pubblica impiego, di attività lavorativa per soggetti privati destinatari di provvedimenti adottati o di contratti conclusi con l’apporto decisionale del dipendente della P.A.)</a:t>
            </a:r>
          </a:p>
          <a:p>
            <a:pPr algn="just"/>
            <a:r>
              <a:rPr lang="it-IT" dirty="0">
                <a:solidFill>
                  <a:schemeClr val="accent5">
                    <a:lumMod val="75000"/>
                  </a:schemeClr>
                </a:solidFill>
              </a:rPr>
              <a:t>Disciplina specifica in materia di tutela del dipendente che effettua segnalazioni di illecito (c.d. </a:t>
            </a:r>
            <a:r>
              <a:rPr lang="it-IT" b="1" i="1" dirty="0">
                <a:solidFill>
                  <a:schemeClr val="accent5">
                    <a:lumMod val="75000"/>
                  </a:schemeClr>
                </a:solidFill>
              </a:rPr>
              <a:t>whistleblowing</a:t>
            </a:r>
            <a:r>
              <a:rPr lang="it-IT" dirty="0">
                <a:solidFill>
                  <a:schemeClr val="accent5">
                    <a:lumMod val="75000"/>
                  </a:schemeClr>
                </a:solidFill>
              </a:rPr>
              <a:t>)</a:t>
            </a:r>
          </a:p>
          <a:p>
            <a:pPr algn="just"/>
            <a:r>
              <a:rPr lang="it-IT" b="1" dirty="0">
                <a:solidFill>
                  <a:schemeClr val="accent5">
                    <a:lumMod val="75000"/>
                  </a:schemeClr>
                </a:solidFill>
              </a:rPr>
              <a:t>Formazione</a:t>
            </a:r>
            <a:r>
              <a:rPr lang="it-IT" dirty="0">
                <a:solidFill>
                  <a:schemeClr val="accent5">
                    <a:lumMod val="75000"/>
                  </a:schemeClr>
                </a:solidFill>
              </a:rPr>
              <a:t> in materia di </a:t>
            </a:r>
            <a:r>
              <a:rPr lang="it-IT" b="1" dirty="0">
                <a:solidFill>
                  <a:schemeClr val="accent5">
                    <a:lumMod val="75000"/>
                  </a:schemeClr>
                </a:solidFill>
              </a:rPr>
              <a:t>etica</a:t>
            </a:r>
            <a:r>
              <a:rPr lang="it-IT" dirty="0">
                <a:solidFill>
                  <a:schemeClr val="accent5">
                    <a:lumMod val="75000"/>
                  </a:schemeClr>
                </a:solidFill>
              </a:rPr>
              <a:t>, </a:t>
            </a:r>
            <a:r>
              <a:rPr lang="it-IT" b="1" dirty="0">
                <a:solidFill>
                  <a:schemeClr val="accent5">
                    <a:lumMod val="75000"/>
                  </a:schemeClr>
                </a:solidFill>
              </a:rPr>
              <a:t>integrità </a:t>
            </a:r>
            <a:r>
              <a:rPr lang="it-IT" dirty="0">
                <a:solidFill>
                  <a:schemeClr val="accent5">
                    <a:lumMod val="75000"/>
                  </a:schemeClr>
                </a:solidFill>
              </a:rPr>
              <a:t>ed altre tematiche attinenti alla prevenzione della corruzione</a:t>
            </a:r>
          </a:p>
          <a:p>
            <a:pPr marL="0" indent="0">
              <a:buNone/>
            </a:pPr>
            <a:endParaRPr lang="it-IT" dirty="0">
              <a:solidFill>
                <a:srgbClr val="002060"/>
              </a:solidFill>
            </a:endParaRPr>
          </a:p>
        </p:txBody>
      </p:sp>
    </p:spTree>
    <p:extLst>
      <p:ext uri="{BB962C8B-B14F-4D97-AF65-F5344CB8AC3E}">
        <p14:creationId xmlns:p14="http://schemas.microsoft.com/office/powerpoint/2010/main" val="12480718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000" b="1" dirty="0">
                <a:solidFill>
                  <a:schemeClr val="accent5">
                    <a:lumMod val="75000"/>
                  </a:schemeClr>
                </a:solidFill>
                <a:latin typeface="+mn-lt"/>
              </a:rPr>
              <a:t>Il P.N.A. - Principali strumenti di prevenzione a livello decentrato</a:t>
            </a:r>
          </a:p>
        </p:txBody>
      </p:sp>
      <p:sp>
        <p:nvSpPr>
          <p:cNvPr id="3" name="Segnaposto contenuto 2"/>
          <p:cNvSpPr>
            <a:spLocks noGrp="1"/>
          </p:cNvSpPr>
          <p:nvPr>
            <p:ph idx="1"/>
          </p:nvPr>
        </p:nvSpPr>
        <p:spPr/>
        <p:txBody>
          <a:bodyPr/>
          <a:lstStyle/>
          <a:p>
            <a:pPr algn="just"/>
            <a:r>
              <a:rPr lang="it-IT" b="1" dirty="0">
                <a:solidFill>
                  <a:schemeClr val="accent5">
                    <a:lumMod val="75000"/>
                  </a:schemeClr>
                </a:solidFill>
              </a:rPr>
              <a:t>Protocolli di legalità o patti di integrità </a:t>
            </a:r>
            <a:r>
              <a:rPr lang="it-IT" dirty="0">
                <a:solidFill>
                  <a:schemeClr val="accent5">
                    <a:lumMod val="75000"/>
                  </a:schemeClr>
                </a:solidFill>
              </a:rPr>
              <a:t>quale parte integrante ed essenziale di contratti pubblici (inserire una clausola di salvaguardia negli avvisi di bandi di gara e lettere di invito, in virtù della quale il mancato rispetto del protocollo di legalità o del patto di integrità da luogo all’esclusione dalla gara e alla risoluzione del contratto)</a:t>
            </a:r>
          </a:p>
          <a:p>
            <a:pPr algn="just"/>
            <a:r>
              <a:rPr lang="it-IT" b="1" dirty="0">
                <a:solidFill>
                  <a:schemeClr val="accent5">
                    <a:lumMod val="75000"/>
                  </a:schemeClr>
                </a:solidFill>
              </a:rPr>
              <a:t>Pianificazione di adeguate misure di sensibilizzazione </a:t>
            </a:r>
            <a:r>
              <a:rPr lang="it-IT" dirty="0">
                <a:solidFill>
                  <a:schemeClr val="accent5">
                    <a:lumMod val="75000"/>
                  </a:schemeClr>
                </a:solidFill>
              </a:rPr>
              <a:t>della società civile finalizzata alla promozione della cultura della legalità (efficace comunicazione e diffusione della strategia di prevenzione dei fenomeni corruttivi impostata e attuta mediante il PIAO/PTPC e delle connesse misure)</a:t>
            </a:r>
          </a:p>
        </p:txBody>
      </p:sp>
    </p:spTree>
    <p:extLst>
      <p:ext uri="{BB962C8B-B14F-4D97-AF65-F5344CB8AC3E}">
        <p14:creationId xmlns:p14="http://schemas.microsoft.com/office/powerpoint/2010/main" val="14956147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1023253"/>
          </a:xfrm>
        </p:spPr>
        <p:txBody>
          <a:bodyPr>
            <a:normAutofit/>
          </a:bodyPr>
          <a:lstStyle/>
          <a:p>
            <a:r>
              <a:rPr lang="it-IT" sz="3200" b="1" dirty="0">
                <a:solidFill>
                  <a:schemeClr val="accent5">
                    <a:lumMod val="75000"/>
                  </a:schemeClr>
                </a:solidFill>
                <a:latin typeface="+mn-lt"/>
              </a:rPr>
              <a:t>Amministrazioni tenute ad adottare il P.I.A.O.</a:t>
            </a:r>
          </a:p>
        </p:txBody>
      </p:sp>
      <p:sp>
        <p:nvSpPr>
          <p:cNvPr id="3" name="Segnaposto contenuto 2"/>
          <p:cNvSpPr>
            <a:spLocks noGrp="1"/>
          </p:cNvSpPr>
          <p:nvPr>
            <p:ph idx="1"/>
          </p:nvPr>
        </p:nvSpPr>
        <p:spPr>
          <a:xfrm>
            <a:off x="838200" y="1493240"/>
            <a:ext cx="10515600" cy="4349692"/>
          </a:xfrm>
        </p:spPr>
        <p:txBody>
          <a:bodyPr>
            <a:normAutofit fontScale="55000" lnSpcReduction="20000"/>
          </a:bodyPr>
          <a:lstStyle/>
          <a:p>
            <a:pPr marL="0" indent="0" algn="just">
              <a:buNone/>
            </a:pPr>
            <a:r>
              <a:rPr lang="it-IT" dirty="0">
                <a:solidFill>
                  <a:schemeClr val="accent5">
                    <a:lumMod val="75000"/>
                  </a:schemeClr>
                </a:solidFill>
              </a:rPr>
              <a:t>(in forma integrale se con un numero di dipendenti pari o superiore a 50, in forma semplificata se con meno di 50 dipendenti)</a:t>
            </a:r>
          </a:p>
          <a:p>
            <a:pPr algn="just"/>
            <a:r>
              <a:rPr lang="it-IT" dirty="0">
                <a:solidFill>
                  <a:schemeClr val="accent5">
                    <a:lumMod val="75000"/>
                  </a:schemeClr>
                </a:solidFill>
              </a:rPr>
              <a:t>Amministrazioni dello Stato</a:t>
            </a:r>
          </a:p>
          <a:p>
            <a:pPr algn="just"/>
            <a:r>
              <a:rPr lang="it-IT" dirty="0">
                <a:solidFill>
                  <a:schemeClr val="accent5">
                    <a:lumMod val="75000"/>
                  </a:schemeClr>
                </a:solidFill>
              </a:rPr>
              <a:t>Aziende ed amministrazioni dello Stato ad ordinamento autonomo</a:t>
            </a:r>
          </a:p>
          <a:p>
            <a:pPr algn="just"/>
            <a:r>
              <a:rPr lang="it-IT" dirty="0">
                <a:solidFill>
                  <a:schemeClr val="accent5">
                    <a:lumMod val="75000"/>
                  </a:schemeClr>
                </a:solidFill>
              </a:rPr>
              <a:t>Regioni, Provincie, Comuni, Città metropolitane, Comunità montane e loro consorzi ed associazioni, Enti territoriali di area vasta</a:t>
            </a:r>
          </a:p>
          <a:p>
            <a:pPr algn="just"/>
            <a:r>
              <a:rPr lang="it-IT" dirty="0">
                <a:solidFill>
                  <a:schemeClr val="accent5">
                    <a:lumMod val="75000"/>
                  </a:schemeClr>
                </a:solidFill>
              </a:rPr>
              <a:t>Istituzioni universitarie e AFAM</a:t>
            </a:r>
          </a:p>
          <a:p>
            <a:pPr algn="just"/>
            <a:r>
              <a:rPr lang="it-IT" dirty="0">
                <a:solidFill>
                  <a:schemeClr val="accent5">
                    <a:lumMod val="75000"/>
                  </a:schemeClr>
                </a:solidFill>
              </a:rPr>
              <a:t>Istituti autonomi case popolari, se non enti pubblici economici</a:t>
            </a:r>
          </a:p>
          <a:p>
            <a:pPr algn="just"/>
            <a:r>
              <a:rPr lang="it-IT" dirty="0">
                <a:solidFill>
                  <a:schemeClr val="accent5">
                    <a:lumMod val="75000"/>
                  </a:schemeClr>
                </a:solidFill>
              </a:rPr>
              <a:t>C.C.I.A.A. e loro associazioni</a:t>
            </a:r>
          </a:p>
          <a:p>
            <a:pPr algn="just"/>
            <a:r>
              <a:rPr lang="it-IT" dirty="0">
                <a:solidFill>
                  <a:schemeClr val="accent5">
                    <a:lumMod val="75000"/>
                  </a:schemeClr>
                </a:solidFill>
              </a:rPr>
              <a:t>Enti pubblici non economici nazionali, regionali e locali</a:t>
            </a:r>
          </a:p>
          <a:p>
            <a:pPr algn="just"/>
            <a:r>
              <a:rPr lang="it-IT" dirty="0">
                <a:solidFill>
                  <a:schemeClr val="accent5">
                    <a:lumMod val="75000"/>
                  </a:schemeClr>
                </a:solidFill>
              </a:rPr>
              <a:t>Amministrazioni, aziende ed enti del S.S.N.</a:t>
            </a:r>
          </a:p>
          <a:p>
            <a:pPr algn="just"/>
            <a:r>
              <a:rPr lang="it-IT" dirty="0">
                <a:solidFill>
                  <a:schemeClr val="accent5">
                    <a:lumMod val="75000"/>
                  </a:schemeClr>
                </a:solidFill>
              </a:rPr>
              <a:t>Agenzia per la rappresentanza negoziale delle P.A. (ARAN)</a:t>
            </a:r>
          </a:p>
          <a:p>
            <a:pPr algn="just"/>
            <a:r>
              <a:rPr lang="it-IT" dirty="0">
                <a:solidFill>
                  <a:schemeClr val="accent5">
                    <a:lumMod val="75000"/>
                  </a:schemeClr>
                </a:solidFill>
              </a:rPr>
              <a:t>Agenzie di cui al </a:t>
            </a:r>
            <a:r>
              <a:rPr lang="it-IT" dirty="0" err="1">
                <a:solidFill>
                  <a:schemeClr val="accent5">
                    <a:lumMod val="75000"/>
                  </a:schemeClr>
                </a:solidFill>
              </a:rPr>
              <a:t>D.Lgs.</a:t>
            </a:r>
            <a:r>
              <a:rPr lang="it-IT" dirty="0">
                <a:solidFill>
                  <a:schemeClr val="accent5">
                    <a:lumMod val="75000"/>
                  </a:schemeClr>
                </a:solidFill>
              </a:rPr>
              <a:t> 30.07.1999, n.300, escluse quelle che hanno natura di enti pubblici economici</a:t>
            </a:r>
          </a:p>
          <a:p>
            <a:pPr algn="just"/>
            <a:r>
              <a:rPr lang="it-IT" dirty="0">
                <a:solidFill>
                  <a:schemeClr val="accent5">
                    <a:lumMod val="75000"/>
                  </a:schemeClr>
                </a:solidFill>
              </a:rPr>
              <a:t>Autorità di sistema portuale</a:t>
            </a:r>
          </a:p>
          <a:p>
            <a:pPr algn="just"/>
            <a:r>
              <a:rPr lang="it-IT" dirty="0">
                <a:solidFill>
                  <a:schemeClr val="accent5">
                    <a:lumMod val="75000"/>
                  </a:schemeClr>
                </a:solidFill>
              </a:rPr>
              <a:t>CONI</a:t>
            </a:r>
          </a:p>
          <a:p>
            <a:pPr algn="just"/>
            <a:r>
              <a:rPr lang="it-IT" dirty="0">
                <a:solidFill>
                  <a:schemeClr val="accent5">
                    <a:lumMod val="75000"/>
                  </a:schemeClr>
                </a:solidFill>
              </a:rPr>
              <a:t>Ordini professionali (se tenuti ad adottare per legge, oltre alla sottosezione anticorruzione e trasparenza, anche tutte le altre sottosezioni di cui al D.M. 30.06.2022, n.132)</a:t>
            </a:r>
          </a:p>
          <a:p>
            <a:pPr marL="0" indent="0" algn="just">
              <a:buNone/>
            </a:pPr>
            <a:endParaRPr lang="it-IT" dirty="0">
              <a:solidFill>
                <a:schemeClr val="accent5">
                  <a:lumMod val="75000"/>
                </a:schemeClr>
              </a:solidFill>
            </a:endParaRPr>
          </a:p>
        </p:txBody>
      </p:sp>
    </p:spTree>
    <p:extLst>
      <p:ext uri="{BB962C8B-B14F-4D97-AF65-F5344CB8AC3E}">
        <p14:creationId xmlns:p14="http://schemas.microsoft.com/office/powerpoint/2010/main" val="34684668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3200" b="1" dirty="0">
                <a:solidFill>
                  <a:schemeClr val="accent5">
                    <a:lumMod val="75000"/>
                  </a:schemeClr>
                </a:solidFill>
                <a:latin typeface="+mn-lt"/>
              </a:rPr>
              <a:t>Amministrazioni/Enti tenuti ad adottare il P.T.C.P.</a:t>
            </a:r>
            <a:br>
              <a:rPr lang="it-IT" sz="3200" b="1" dirty="0">
                <a:solidFill>
                  <a:schemeClr val="accent5">
                    <a:lumMod val="75000"/>
                  </a:schemeClr>
                </a:solidFill>
                <a:latin typeface="+mn-lt"/>
              </a:rPr>
            </a:br>
            <a:r>
              <a:rPr lang="it-IT" sz="3200" b="1" dirty="0">
                <a:solidFill>
                  <a:schemeClr val="accent5">
                    <a:lumMod val="75000"/>
                  </a:schemeClr>
                </a:solidFill>
                <a:latin typeface="+mn-lt"/>
              </a:rPr>
              <a:t>(o misure integrative del MOG 231 per gli enti pubblici economici)</a:t>
            </a:r>
          </a:p>
        </p:txBody>
      </p:sp>
      <p:sp>
        <p:nvSpPr>
          <p:cNvPr id="3" name="Segnaposto contenuto 2"/>
          <p:cNvSpPr>
            <a:spLocks noGrp="1"/>
          </p:cNvSpPr>
          <p:nvPr>
            <p:ph idx="1"/>
          </p:nvPr>
        </p:nvSpPr>
        <p:spPr>
          <a:xfrm>
            <a:off x="838200" y="1825625"/>
            <a:ext cx="10515600" cy="3920834"/>
          </a:xfrm>
        </p:spPr>
        <p:txBody>
          <a:bodyPr/>
          <a:lstStyle/>
          <a:p>
            <a:pPr algn="just"/>
            <a:r>
              <a:rPr lang="it-IT" dirty="0">
                <a:solidFill>
                  <a:schemeClr val="accent5">
                    <a:lumMod val="75000"/>
                  </a:schemeClr>
                </a:solidFill>
              </a:rPr>
              <a:t>Enti pubblici economici, comprese Agenzia del Demanio, Agenzia delle Entrate – riscossione</a:t>
            </a:r>
          </a:p>
          <a:p>
            <a:pPr algn="just"/>
            <a:r>
              <a:rPr lang="it-IT" dirty="0">
                <a:solidFill>
                  <a:schemeClr val="accent5">
                    <a:lumMod val="75000"/>
                  </a:schemeClr>
                </a:solidFill>
              </a:rPr>
              <a:t>Ordini professionali (se non tenuti ad adottare per legge, oltre alla sottosezione anticorruzione e trasparenza, anche tutte le altre sottosezioni di cui al D.M. 30.06.2022, n.132)</a:t>
            </a:r>
          </a:p>
          <a:p>
            <a:pPr algn="just"/>
            <a:r>
              <a:rPr lang="it-IT" dirty="0">
                <a:solidFill>
                  <a:schemeClr val="accent5">
                    <a:lumMod val="75000"/>
                  </a:schemeClr>
                </a:solidFill>
              </a:rPr>
              <a:t>Autorità amministrative indipendenti di garanzia, vigilanza e regolazione</a:t>
            </a:r>
          </a:p>
          <a:p>
            <a:pPr algn="just"/>
            <a:r>
              <a:rPr lang="it-IT" dirty="0">
                <a:solidFill>
                  <a:schemeClr val="accent5">
                    <a:lumMod val="75000"/>
                  </a:schemeClr>
                </a:solidFill>
              </a:rPr>
              <a:t>Scuole di ogni ordine e grado e istituzioni educative</a:t>
            </a:r>
          </a:p>
          <a:p>
            <a:pPr marL="0" indent="0" algn="just">
              <a:buNone/>
            </a:pPr>
            <a:endParaRPr lang="it-IT" dirty="0">
              <a:solidFill>
                <a:schemeClr val="accent5">
                  <a:lumMod val="75000"/>
                </a:schemeClr>
              </a:solidFill>
            </a:endParaRPr>
          </a:p>
        </p:txBody>
      </p:sp>
    </p:spTree>
    <p:extLst>
      <p:ext uri="{BB962C8B-B14F-4D97-AF65-F5344CB8AC3E}">
        <p14:creationId xmlns:p14="http://schemas.microsoft.com/office/powerpoint/2010/main" val="31019441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just"/>
            <a:r>
              <a:rPr lang="it-IT" sz="3200" b="1" dirty="0">
                <a:solidFill>
                  <a:schemeClr val="accent5">
                    <a:lumMod val="75000"/>
                  </a:schemeClr>
                </a:solidFill>
                <a:latin typeface="+mn-lt"/>
              </a:rPr>
              <a:t>Soggetti che adottano misure di prevenzione della corruzione integrative del MOG 231 ovvero un documento che tiene luogo del P.T.P.C.</a:t>
            </a:r>
          </a:p>
        </p:txBody>
      </p:sp>
      <p:sp>
        <p:nvSpPr>
          <p:cNvPr id="3" name="Segnaposto contenuto 2"/>
          <p:cNvSpPr>
            <a:spLocks noGrp="1"/>
          </p:cNvSpPr>
          <p:nvPr>
            <p:ph idx="1"/>
          </p:nvPr>
        </p:nvSpPr>
        <p:spPr/>
        <p:txBody>
          <a:bodyPr/>
          <a:lstStyle/>
          <a:p>
            <a:pPr algn="just"/>
            <a:r>
              <a:rPr lang="it-IT" dirty="0">
                <a:solidFill>
                  <a:schemeClr val="accent5">
                    <a:lumMod val="75000"/>
                  </a:schemeClr>
                </a:solidFill>
              </a:rPr>
              <a:t>Società in controllo pubblico, anche congiunto ed anche indiretto (escluse le quotate)</a:t>
            </a:r>
          </a:p>
          <a:p>
            <a:pPr algn="just"/>
            <a:r>
              <a:rPr lang="it-IT" dirty="0">
                <a:solidFill>
                  <a:schemeClr val="accent5">
                    <a:lumMod val="75000"/>
                  </a:schemeClr>
                </a:solidFill>
              </a:rPr>
              <a:t>Associazioni, fondazioni ed enti di diritto privato comunque denominati, anche privi di personalità giuridica, con bilancio superiore a 500mila Euro, la cui attività sia finanziata in modo maggioritario per </a:t>
            </a:r>
            <a:r>
              <a:rPr lang="it-IT" dirty="0" err="1">
                <a:solidFill>
                  <a:schemeClr val="accent5">
                    <a:lumMod val="75000"/>
                  </a:schemeClr>
                </a:solidFill>
              </a:rPr>
              <a:t>lameno</a:t>
            </a:r>
            <a:r>
              <a:rPr lang="it-IT" dirty="0">
                <a:solidFill>
                  <a:schemeClr val="accent5">
                    <a:lumMod val="75000"/>
                  </a:schemeClr>
                </a:solidFill>
              </a:rPr>
              <a:t> due esercizi finanziari consecutivi nell’ultimo triennio da P.A. e in cui la totalità dei titolari o dei componenti dell’organo di amministrazione o di </a:t>
            </a:r>
            <a:r>
              <a:rPr lang="it-IT" dirty="0" err="1">
                <a:solidFill>
                  <a:schemeClr val="accent5">
                    <a:lumMod val="75000"/>
                  </a:schemeClr>
                </a:solidFill>
              </a:rPr>
              <a:t>indirizo</a:t>
            </a:r>
            <a:r>
              <a:rPr lang="it-IT" dirty="0">
                <a:solidFill>
                  <a:schemeClr val="accent5">
                    <a:lumMod val="75000"/>
                  </a:schemeClr>
                </a:solidFill>
              </a:rPr>
              <a:t> sia designata da P.A. (art.2bis, comma 2, </a:t>
            </a:r>
            <a:r>
              <a:rPr lang="it-IT" dirty="0" err="1">
                <a:solidFill>
                  <a:schemeClr val="accent5">
                    <a:lumMod val="75000"/>
                  </a:schemeClr>
                </a:solidFill>
              </a:rPr>
              <a:t>lett.c</a:t>
            </a:r>
            <a:r>
              <a:rPr lang="it-IT" dirty="0">
                <a:solidFill>
                  <a:schemeClr val="accent5">
                    <a:lumMod val="75000"/>
                  </a:schemeClr>
                </a:solidFill>
              </a:rPr>
              <a:t>) del </a:t>
            </a:r>
            <a:r>
              <a:rPr lang="it-IT" dirty="0" err="1">
                <a:solidFill>
                  <a:schemeClr val="accent5">
                    <a:lumMod val="75000"/>
                  </a:schemeClr>
                </a:solidFill>
              </a:rPr>
              <a:t>D.Lgs.</a:t>
            </a:r>
            <a:r>
              <a:rPr lang="it-IT" dirty="0">
                <a:solidFill>
                  <a:schemeClr val="accent5">
                    <a:lumMod val="75000"/>
                  </a:schemeClr>
                </a:solidFill>
              </a:rPr>
              <a:t> N.33/2013) </a:t>
            </a:r>
          </a:p>
          <a:p>
            <a:pPr marL="0" indent="0" algn="just">
              <a:buNone/>
            </a:pPr>
            <a:endParaRPr lang="it-IT" dirty="0">
              <a:solidFill>
                <a:schemeClr val="accent5">
                  <a:lumMod val="75000"/>
                </a:schemeClr>
              </a:solidFill>
            </a:endParaRPr>
          </a:p>
        </p:txBody>
      </p:sp>
    </p:spTree>
    <p:extLst>
      <p:ext uri="{BB962C8B-B14F-4D97-AF65-F5344CB8AC3E}">
        <p14:creationId xmlns:p14="http://schemas.microsoft.com/office/powerpoint/2010/main" val="11512771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just"/>
            <a:r>
              <a:rPr lang="it-IT" sz="3200" b="1" dirty="0">
                <a:solidFill>
                  <a:schemeClr val="accent5">
                    <a:lumMod val="75000"/>
                  </a:schemeClr>
                </a:solidFill>
                <a:latin typeface="+mn-lt"/>
              </a:rPr>
              <a:t>La sezione anticorruzione e trasparenza del P.I.A.O.</a:t>
            </a:r>
          </a:p>
        </p:txBody>
      </p:sp>
      <p:sp>
        <p:nvSpPr>
          <p:cNvPr id="3" name="Segnaposto contenuto 2"/>
          <p:cNvSpPr>
            <a:spLocks noGrp="1"/>
          </p:cNvSpPr>
          <p:nvPr>
            <p:ph idx="1"/>
          </p:nvPr>
        </p:nvSpPr>
        <p:spPr>
          <a:xfrm>
            <a:off x="838200" y="1690688"/>
            <a:ext cx="10515600" cy="4486275"/>
          </a:xfrm>
        </p:spPr>
        <p:txBody>
          <a:bodyPr>
            <a:normAutofit/>
          </a:bodyPr>
          <a:lstStyle/>
          <a:p>
            <a:pPr marL="0" indent="0" algn="just">
              <a:buNone/>
            </a:pPr>
            <a:r>
              <a:rPr lang="it-IT" u="sng" dirty="0">
                <a:solidFill>
                  <a:schemeClr val="accent5">
                    <a:lumMod val="75000"/>
                  </a:schemeClr>
                </a:solidFill>
              </a:rPr>
              <a:t>Principi generali validi anche per l’impostazione del P.T.P.C. o delle misure integrative del MOG 231</a:t>
            </a:r>
          </a:p>
          <a:p>
            <a:pPr algn="just"/>
            <a:r>
              <a:rPr lang="it-IT" dirty="0">
                <a:solidFill>
                  <a:schemeClr val="accent5">
                    <a:lumMod val="75000"/>
                  </a:schemeClr>
                </a:solidFill>
              </a:rPr>
              <a:t>elaborazione obiettivi strategici (creazione di valore pubblico declinato in obiettivi strategici di prevenzione della corruzione e della trasparenza previsti come contenuto obbligatorio del P.T.P.C.)</a:t>
            </a:r>
          </a:p>
          <a:p>
            <a:pPr algn="just"/>
            <a:r>
              <a:rPr lang="it-IT" dirty="0">
                <a:solidFill>
                  <a:schemeClr val="accent5">
                    <a:lumMod val="75000"/>
                  </a:schemeClr>
                </a:solidFill>
              </a:rPr>
              <a:t>analisi del contesto esterno ed interno (la mappatura dei processi)</a:t>
            </a:r>
          </a:p>
          <a:p>
            <a:pPr algn="just"/>
            <a:r>
              <a:rPr lang="it-IT" dirty="0">
                <a:solidFill>
                  <a:schemeClr val="accent5">
                    <a:lumMod val="75000"/>
                  </a:schemeClr>
                </a:solidFill>
              </a:rPr>
              <a:t>misure organizzative (trasparenza, rotazione, controllo, formazione, gestione del conflitto di interessi, gestione del </a:t>
            </a:r>
            <a:r>
              <a:rPr lang="it-IT" dirty="0" err="1">
                <a:solidFill>
                  <a:schemeClr val="accent5">
                    <a:lumMod val="75000"/>
                  </a:schemeClr>
                </a:solidFill>
              </a:rPr>
              <a:t>pantouflage</a:t>
            </a:r>
            <a:r>
              <a:rPr lang="it-IT" dirty="0">
                <a:solidFill>
                  <a:schemeClr val="accent5">
                    <a:lumMod val="75000"/>
                  </a:schemeClr>
                </a:solidFill>
              </a:rPr>
              <a:t>, misure di segnalazione di </a:t>
            </a:r>
            <a:r>
              <a:rPr lang="it-IT" i="1" dirty="0">
                <a:solidFill>
                  <a:schemeClr val="accent5">
                    <a:lumMod val="75000"/>
                  </a:schemeClr>
                </a:solidFill>
              </a:rPr>
              <a:t>whistleblowing</a:t>
            </a:r>
            <a:r>
              <a:rPr lang="it-IT" dirty="0">
                <a:solidFill>
                  <a:schemeClr val="accent5">
                    <a:lumMod val="75000"/>
                  </a:schemeClr>
                </a:solidFill>
              </a:rPr>
              <a:t>)</a:t>
            </a:r>
          </a:p>
          <a:p>
            <a:pPr algn="just"/>
            <a:r>
              <a:rPr lang="it-IT" dirty="0">
                <a:solidFill>
                  <a:schemeClr val="accent5">
                    <a:lumMod val="75000"/>
                  </a:schemeClr>
                </a:solidFill>
              </a:rPr>
              <a:t>programmazione della trasparenza</a:t>
            </a:r>
          </a:p>
          <a:p>
            <a:pPr marL="0" indent="0" algn="just">
              <a:buNone/>
            </a:pPr>
            <a:endParaRPr lang="it-IT" dirty="0">
              <a:solidFill>
                <a:schemeClr val="accent5">
                  <a:lumMod val="75000"/>
                </a:schemeClr>
              </a:solidFill>
            </a:endParaRPr>
          </a:p>
        </p:txBody>
      </p:sp>
    </p:spTree>
    <p:extLst>
      <p:ext uri="{BB962C8B-B14F-4D97-AF65-F5344CB8AC3E}">
        <p14:creationId xmlns:p14="http://schemas.microsoft.com/office/powerpoint/2010/main" val="20190065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just"/>
            <a:r>
              <a:rPr lang="it-IT" sz="3200" b="1" dirty="0">
                <a:solidFill>
                  <a:schemeClr val="accent5">
                    <a:lumMod val="75000"/>
                  </a:schemeClr>
                </a:solidFill>
                <a:latin typeface="+mn-lt"/>
              </a:rPr>
              <a:t>La sezione anticorruzione e trasparenza del P.I.A.O.</a:t>
            </a:r>
          </a:p>
        </p:txBody>
      </p:sp>
      <p:sp>
        <p:nvSpPr>
          <p:cNvPr id="3" name="Segnaposto contenuto 2"/>
          <p:cNvSpPr>
            <a:spLocks noGrp="1"/>
          </p:cNvSpPr>
          <p:nvPr>
            <p:ph idx="1"/>
          </p:nvPr>
        </p:nvSpPr>
        <p:spPr>
          <a:xfrm>
            <a:off x="838200" y="1690688"/>
            <a:ext cx="10515600" cy="4486275"/>
          </a:xfrm>
        </p:spPr>
        <p:txBody>
          <a:bodyPr>
            <a:normAutofit fontScale="92500"/>
          </a:bodyPr>
          <a:lstStyle/>
          <a:p>
            <a:pPr marL="0" indent="0" algn="just">
              <a:buNone/>
            </a:pPr>
            <a:r>
              <a:rPr lang="it-IT" u="sng" dirty="0">
                <a:solidFill>
                  <a:schemeClr val="accent5">
                    <a:lumMod val="75000"/>
                  </a:schemeClr>
                </a:solidFill>
              </a:rPr>
              <a:t>Elaborazione obiettivi strategici (esempi</a:t>
            </a:r>
            <a:r>
              <a:rPr lang="it-IT" dirty="0">
                <a:solidFill>
                  <a:schemeClr val="accent5">
                    <a:lumMod val="75000"/>
                  </a:schemeClr>
                </a:solidFill>
              </a:rPr>
              <a:t>):</a:t>
            </a:r>
          </a:p>
          <a:p>
            <a:pPr algn="just"/>
            <a:r>
              <a:rPr lang="it-IT" dirty="0">
                <a:solidFill>
                  <a:schemeClr val="accent5">
                    <a:lumMod val="75000"/>
                  </a:schemeClr>
                </a:solidFill>
              </a:rPr>
              <a:t>rafforzamento dell’analisi dei rischi e delle misure di prevenzione con riguardo alla gestione dei fondi europei e del PNRR, nonché con riguardo alla gestione degli appalti pubblici e della selezione del personale</a:t>
            </a:r>
          </a:p>
          <a:p>
            <a:pPr algn="just"/>
            <a:r>
              <a:rPr lang="it-IT" dirty="0">
                <a:solidFill>
                  <a:schemeClr val="accent5">
                    <a:lumMod val="75000"/>
                  </a:schemeClr>
                </a:solidFill>
              </a:rPr>
              <a:t>digitalizzazione dell’attività di rilevazione e valutazione del rischio e di monitoraggio</a:t>
            </a:r>
          </a:p>
          <a:p>
            <a:pPr algn="just"/>
            <a:r>
              <a:rPr lang="it-IT" dirty="0">
                <a:solidFill>
                  <a:schemeClr val="accent5">
                    <a:lumMod val="75000"/>
                  </a:schemeClr>
                </a:solidFill>
              </a:rPr>
              <a:t>promozione delle pari opportunità per l’accesso agli incarichi di vertice</a:t>
            </a:r>
          </a:p>
          <a:p>
            <a:pPr algn="just"/>
            <a:r>
              <a:rPr lang="it-IT" dirty="0">
                <a:solidFill>
                  <a:schemeClr val="accent5">
                    <a:lumMod val="75000"/>
                  </a:schemeClr>
                </a:solidFill>
              </a:rPr>
              <a:t>incremento dei livelli di trasparenza</a:t>
            </a:r>
          </a:p>
          <a:p>
            <a:pPr algn="just"/>
            <a:r>
              <a:rPr lang="it-IT" dirty="0">
                <a:solidFill>
                  <a:schemeClr val="accent5">
                    <a:lumMod val="75000"/>
                  </a:schemeClr>
                </a:solidFill>
              </a:rPr>
              <a:t>miglioramento dell’organizzazione dei flussi informativi</a:t>
            </a:r>
          </a:p>
          <a:p>
            <a:pPr algn="just"/>
            <a:r>
              <a:rPr lang="it-IT" dirty="0">
                <a:solidFill>
                  <a:schemeClr val="accent5">
                    <a:lumMod val="75000"/>
                  </a:schemeClr>
                </a:solidFill>
              </a:rPr>
              <a:t>….</a:t>
            </a:r>
          </a:p>
          <a:p>
            <a:pPr marL="0" indent="0" algn="just">
              <a:buNone/>
            </a:pPr>
            <a:endParaRPr lang="it-IT" dirty="0">
              <a:solidFill>
                <a:schemeClr val="accent5">
                  <a:lumMod val="75000"/>
                </a:schemeClr>
              </a:solidFill>
            </a:endParaRPr>
          </a:p>
          <a:p>
            <a:pPr marL="0" indent="0" algn="just">
              <a:buNone/>
            </a:pPr>
            <a:endParaRPr lang="it-IT" dirty="0">
              <a:solidFill>
                <a:schemeClr val="accent5">
                  <a:lumMod val="75000"/>
                </a:schemeClr>
              </a:solidFill>
            </a:endParaRPr>
          </a:p>
        </p:txBody>
      </p:sp>
    </p:spTree>
    <p:extLst>
      <p:ext uri="{BB962C8B-B14F-4D97-AF65-F5344CB8AC3E}">
        <p14:creationId xmlns:p14="http://schemas.microsoft.com/office/powerpoint/2010/main" val="1536006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just"/>
            <a:r>
              <a:rPr lang="it-IT" sz="3200" b="1" dirty="0">
                <a:solidFill>
                  <a:schemeClr val="accent5">
                    <a:lumMod val="75000"/>
                  </a:schemeClr>
                </a:solidFill>
                <a:latin typeface="+mn-lt"/>
              </a:rPr>
              <a:t>La sezione anticorruzione e trasparenza del P.I.A.O.</a:t>
            </a:r>
          </a:p>
        </p:txBody>
      </p:sp>
      <p:sp>
        <p:nvSpPr>
          <p:cNvPr id="3" name="Segnaposto contenuto 2"/>
          <p:cNvSpPr>
            <a:spLocks noGrp="1"/>
          </p:cNvSpPr>
          <p:nvPr>
            <p:ph idx="1"/>
          </p:nvPr>
        </p:nvSpPr>
        <p:spPr>
          <a:xfrm>
            <a:off x="838200" y="1690688"/>
            <a:ext cx="10515600" cy="4486275"/>
          </a:xfrm>
        </p:spPr>
        <p:txBody>
          <a:bodyPr>
            <a:normAutofit lnSpcReduction="10000"/>
          </a:bodyPr>
          <a:lstStyle/>
          <a:p>
            <a:pPr marL="0" indent="0" algn="just">
              <a:buNone/>
            </a:pPr>
            <a:r>
              <a:rPr lang="it-IT" u="sng" dirty="0">
                <a:solidFill>
                  <a:schemeClr val="accent5">
                    <a:lumMod val="75000"/>
                  </a:schemeClr>
                </a:solidFill>
              </a:rPr>
              <a:t>analisi del contesto esterno</a:t>
            </a:r>
          </a:p>
          <a:p>
            <a:pPr marL="0" indent="0" algn="just">
              <a:buNone/>
            </a:pPr>
            <a:r>
              <a:rPr lang="it-IT" dirty="0">
                <a:solidFill>
                  <a:schemeClr val="accent5">
                    <a:lumMod val="75000"/>
                  </a:schemeClr>
                </a:solidFill>
              </a:rPr>
              <a:t>ha come duplice obiettivo quello di evidenziare come le caratteristiche strutturali e congiunturali dell’ambiente nel quale l’amministrazione si trova ad operare possano favorire il verificarsi di fenomeni corruttivi, e, al tempo stesso, condizionare la valutazione del rischio corruttivo e il monitoraggio dell’idoneità delle misure di prevenzione.</a:t>
            </a:r>
          </a:p>
          <a:p>
            <a:pPr marL="0" indent="0" algn="just">
              <a:buNone/>
            </a:pPr>
            <a:r>
              <a:rPr lang="it-IT" dirty="0">
                <a:solidFill>
                  <a:schemeClr val="accent5">
                    <a:lumMod val="75000"/>
                  </a:schemeClr>
                </a:solidFill>
              </a:rPr>
              <a:t>Attuazione:</a:t>
            </a:r>
          </a:p>
          <a:p>
            <a:pPr algn="just"/>
            <a:r>
              <a:rPr lang="it-IT" dirty="0">
                <a:solidFill>
                  <a:schemeClr val="accent5">
                    <a:lumMod val="75000"/>
                  </a:schemeClr>
                </a:solidFill>
              </a:rPr>
              <a:t>acquisizione ed interpretazione delle principali dinamiche territoriali o settoriali e delle influenze o pressioni di interessi esterni alle quali l’amministrazione potrebbe essere sottoposta</a:t>
            </a:r>
          </a:p>
          <a:p>
            <a:pPr algn="just"/>
            <a:r>
              <a:rPr lang="it-IT" dirty="0">
                <a:solidFill>
                  <a:schemeClr val="accent5">
                    <a:lumMod val="75000"/>
                  </a:schemeClr>
                </a:solidFill>
              </a:rPr>
              <a:t>confronto con gli stakeholders esterni</a:t>
            </a:r>
          </a:p>
        </p:txBody>
      </p:sp>
    </p:spTree>
    <p:extLst>
      <p:ext uri="{BB962C8B-B14F-4D97-AF65-F5344CB8AC3E}">
        <p14:creationId xmlns:p14="http://schemas.microsoft.com/office/powerpoint/2010/main" val="1249009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8">
            <a:extLst>
              <a:ext uri="{FF2B5EF4-FFF2-40B4-BE49-F238E27FC236}">
                <a16:creationId xmlns:a16="http://schemas.microsoft.com/office/drawing/2014/main" id="{9277A3F9-BF3D-4FA7-A7BF-FBBD50485FEC}"/>
              </a:ext>
            </a:extLst>
          </p:cNvPr>
          <p:cNvSpPr>
            <a:spLocks noGrp="1"/>
          </p:cNvSpPr>
          <p:nvPr>
            <p:ph type="title"/>
          </p:nvPr>
        </p:nvSpPr>
        <p:spPr/>
        <p:txBody>
          <a:bodyPr>
            <a:normAutofit/>
          </a:bodyPr>
          <a:lstStyle/>
          <a:p>
            <a:br>
              <a:rPr lang="it-IT" dirty="0"/>
            </a:br>
            <a:br>
              <a:rPr lang="it-IT" dirty="0"/>
            </a:br>
            <a:endParaRPr lang="it-IT" dirty="0"/>
          </a:p>
        </p:txBody>
      </p:sp>
      <p:pic>
        <p:nvPicPr>
          <p:cNvPr id="2056" name="Picture 8">
            <a:extLst>
              <a:ext uri="{FF2B5EF4-FFF2-40B4-BE49-F238E27FC236}">
                <a16:creationId xmlns:a16="http://schemas.microsoft.com/office/drawing/2014/main" id="{50E9C774-D185-43EC-A1EF-8D38246F0BF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546083" y="365125"/>
            <a:ext cx="2951384" cy="2950669"/>
          </a:xfrm>
          <a:prstGeom prst="rect">
            <a:avLst/>
          </a:prstGeom>
          <a:noFill/>
          <a:extLst>
            <a:ext uri="{909E8E84-426E-40DD-AFC4-6F175D3DCCD1}">
              <a14:hiddenFill xmlns:a14="http://schemas.microsoft.com/office/drawing/2010/main">
                <a:solidFill>
                  <a:srgbClr val="FFFFFF"/>
                </a:solidFill>
              </a14:hiddenFill>
            </a:ext>
          </a:extLst>
        </p:spPr>
      </p:pic>
      <p:sp>
        <p:nvSpPr>
          <p:cNvPr id="11" name="Segnaposto testo 10">
            <a:extLst>
              <a:ext uri="{FF2B5EF4-FFF2-40B4-BE49-F238E27FC236}">
                <a16:creationId xmlns:a16="http://schemas.microsoft.com/office/drawing/2014/main" id="{43D8183F-DA48-4978-8C84-6C81CCDFEA16}"/>
              </a:ext>
            </a:extLst>
          </p:cNvPr>
          <p:cNvSpPr>
            <a:spLocks noGrp="1"/>
          </p:cNvSpPr>
          <p:nvPr>
            <p:ph type="body" sz="half" idx="2"/>
          </p:nvPr>
        </p:nvSpPr>
        <p:spPr>
          <a:xfrm>
            <a:off x="839788" y="2057400"/>
            <a:ext cx="4915553" cy="3811588"/>
          </a:xfrm>
        </p:spPr>
        <p:txBody>
          <a:bodyPr>
            <a:noAutofit/>
          </a:bodyPr>
          <a:lstStyle/>
          <a:p>
            <a:pPr algn="just"/>
            <a:r>
              <a:rPr lang="it-IT" sz="2600" b="0" dirty="0">
                <a:solidFill>
                  <a:schemeClr val="accent5">
                    <a:lumMod val="75000"/>
                  </a:schemeClr>
                </a:solidFill>
              </a:rPr>
              <a:t>I settori maggiormente interessati da fenomeni corruttivi sono quello della pubblica amministrazione e quello sanitario/farmaceutico.</a:t>
            </a:r>
          </a:p>
        </p:txBody>
      </p:sp>
      <p:pic>
        <p:nvPicPr>
          <p:cNvPr id="2058" name="Picture 10">
            <a:extLst>
              <a:ext uri="{FF2B5EF4-FFF2-40B4-BE49-F238E27FC236}">
                <a16:creationId xmlns:a16="http://schemas.microsoft.com/office/drawing/2014/main" id="{B042DEC8-2619-4B91-B08E-D86B309176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6083" y="3484842"/>
            <a:ext cx="2951384" cy="2950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71402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just"/>
            <a:r>
              <a:rPr lang="it-IT" sz="3200" b="1" dirty="0">
                <a:solidFill>
                  <a:schemeClr val="accent5">
                    <a:lumMod val="75000"/>
                  </a:schemeClr>
                </a:solidFill>
                <a:latin typeface="+mn-lt"/>
              </a:rPr>
              <a:t>La sezione anticorruzione e trasparenza del P.I.A.O.</a:t>
            </a:r>
          </a:p>
        </p:txBody>
      </p:sp>
      <p:sp>
        <p:nvSpPr>
          <p:cNvPr id="3" name="Segnaposto contenuto 2"/>
          <p:cNvSpPr>
            <a:spLocks noGrp="1"/>
          </p:cNvSpPr>
          <p:nvPr>
            <p:ph idx="1"/>
          </p:nvPr>
        </p:nvSpPr>
        <p:spPr>
          <a:xfrm>
            <a:off x="838200" y="1690688"/>
            <a:ext cx="10515600" cy="4486275"/>
          </a:xfrm>
        </p:spPr>
        <p:txBody>
          <a:bodyPr>
            <a:normAutofit fontScale="92500" lnSpcReduction="10000"/>
          </a:bodyPr>
          <a:lstStyle/>
          <a:p>
            <a:pPr marL="0" indent="0" algn="just">
              <a:buNone/>
            </a:pPr>
            <a:r>
              <a:rPr lang="it-IT" u="sng" dirty="0">
                <a:solidFill>
                  <a:schemeClr val="accent5">
                    <a:lumMod val="75000"/>
                  </a:schemeClr>
                </a:solidFill>
              </a:rPr>
              <a:t>analisi del contesto interno (organizzazione)</a:t>
            </a:r>
          </a:p>
          <a:p>
            <a:pPr marL="0" indent="0" algn="just">
              <a:buNone/>
            </a:pPr>
            <a:r>
              <a:rPr lang="it-IT" dirty="0">
                <a:solidFill>
                  <a:schemeClr val="accent5">
                    <a:lumMod val="75000"/>
                  </a:schemeClr>
                </a:solidFill>
              </a:rPr>
              <a:t>Riguarda gli aspetti legati all’organizzazione ed alla gestione dei processi che influenzano la sensibilità della struttura al rischio corruttivo.</a:t>
            </a:r>
          </a:p>
          <a:p>
            <a:pPr marL="0" indent="0" algn="just">
              <a:buNone/>
            </a:pPr>
            <a:r>
              <a:rPr lang="it-IT" dirty="0">
                <a:solidFill>
                  <a:schemeClr val="accent5">
                    <a:lumMod val="75000"/>
                  </a:schemeClr>
                </a:solidFill>
              </a:rPr>
              <a:t>Organizzazione</a:t>
            </a:r>
          </a:p>
          <a:p>
            <a:pPr algn="just"/>
            <a:r>
              <a:rPr lang="it-IT" dirty="0">
                <a:solidFill>
                  <a:schemeClr val="accent5">
                    <a:lumMod val="75000"/>
                  </a:schemeClr>
                </a:solidFill>
              </a:rPr>
              <a:t>distribuzione dei ruoli e delle responsabilità attribuite</a:t>
            </a:r>
          </a:p>
          <a:p>
            <a:pPr algn="just"/>
            <a:r>
              <a:rPr lang="it-IT" dirty="0">
                <a:solidFill>
                  <a:schemeClr val="accent5">
                    <a:lumMod val="75000"/>
                  </a:schemeClr>
                </a:solidFill>
              </a:rPr>
              <a:t>qualità e quantità del personale</a:t>
            </a:r>
          </a:p>
          <a:p>
            <a:pPr algn="just"/>
            <a:r>
              <a:rPr lang="it-IT" dirty="0">
                <a:solidFill>
                  <a:schemeClr val="accent5">
                    <a:lumMod val="75000"/>
                  </a:schemeClr>
                </a:solidFill>
              </a:rPr>
              <a:t>risorse finanziarie disponibili</a:t>
            </a:r>
          </a:p>
          <a:p>
            <a:pPr algn="just"/>
            <a:r>
              <a:rPr lang="it-IT" dirty="0">
                <a:solidFill>
                  <a:schemeClr val="accent5">
                    <a:lumMod val="75000"/>
                  </a:schemeClr>
                </a:solidFill>
              </a:rPr>
              <a:t>rilevazione di fatti corruttivi interni che si siano verificati</a:t>
            </a:r>
          </a:p>
          <a:p>
            <a:pPr algn="just"/>
            <a:r>
              <a:rPr lang="it-IT" dirty="0">
                <a:solidFill>
                  <a:schemeClr val="accent5">
                    <a:lumMod val="75000"/>
                  </a:schemeClr>
                </a:solidFill>
              </a:rPr>
              <a:t>Esiti di procedimenti disciplinari conclusi</a:t>
            </a:r>
          </a:p>
          <a:p>
            <a:pPr algn="just"/>
            <a:r>
              <a:rPr lang="it-IT" dirty="0">
                <a:solidFill>
                  <a:schemeClr val="accent5">
                    <a:lumMod val="75000"/>
                  </a:schemeClr>
                </a:solidFill>
              </a:rPr>
              <a:t>segnalazioni whistleblowing</a:t>
            </a:r>
          </a:p>
          <a:p>
            <a:pPr algn="just"/>
            <a:endParaRPr lang="it-IT" dirty="0">
              <a:solidFill>
                <a:schemeClr val="accent5">
                  <a:lumMod val="75000"/>
                </a:schemeClr>
              </a:solidFill>
            </a:endParaRPr>
          </a:p>
          <a:p>
            <a:pPr algn="just"/>
            <a:endParaRPr lang="it-IT" dirty="0">
              <a:solidFill>
                <a:schemeClr val="accent5">
                  <a:lumMod val="75000"/>
                </a:schemeClr>
              </a:solidFill>
            </a:endParaRPr>
          </a:p>
          <a:p>
            <a:pPr algn="just"/>
            <a:endParaRPr lang="it-IT" dirty="0">
              <a:solidFill>
                <a:schemeClr val="accent5">
                  <a:lumMod val="75000"/>
                </a:schemeClr>
              </a:solidFill>
            </a:endParaRPr>
          </a:p>
          <a:p>
            <a:pPr marL="0" indent="0" algn="just">
              <a:buNone/>
            </a:pPr>
            <a:endParaRPr lang="it-IT" dirty="0">
              <a:solidFill>
                <a:schemeClr val="accent5">
                  <a:lumMod val="75000"/>
                </a:schemeClr>
              </a:solidFill>
            </a:endParaRPr>
          </a:p>
          <a:p>
            <a:pPr marL="0" indent="0" algn="just">
              <a:buNone/>
            </a:pPr>
            <a:endParaRPr lang="it-IT" dirty="0">
              <a:solidFill>
                <a:schemeClr val="accent5">
                  <a:lumMod val="75000"/>
                </a:schemeClr>
              </a:solidFill>
            </a:endParaRPr>
          </a:p>
        </p:txBody>
      </p:sp>
    </p:spTree>
    <p:extLst>
      <p:ext uri="{BB962C8B-B14F-4D97-AF65-F5344CB8AC3E}">
        <p14:creationId xmlns:p14="http://schemas.microsoft.com/office/powerpoint/2010/main" val="17606341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just"/>
            <a:r>
              <a:rPr lang="it-IT" sz="3200" b="1" dirty="0">
                <a:solidFill>
                  <a:schemeClr val="accent5">
                    <a:lumMod val="75000"/>
                  </a:schemeClr>
                </a:solidFill>
                <a:latin typeface="+mn-lt"/>
              </a:rPr>
              <a:t>La sezione anticorruzione e trasparenza del P.I.A.O.</a:t>
            </a:r>
          </a:p>
        </p:txBody>
      </p:sp>
      <p:sp>
        <p:nvSpPr>
          <p:cNvPr id="3" name="Segnaposto contenuto 2"/>
          <p:cNvSpPr>
            <a:spLocks noGrp="1"/>
          </p:cNvSpPr>
          <p:nvPr>
            <p:ph idx="1"/>
          </p:nvPr>
        </p:nvSpPr>
        <p:spPr>
          <a:xfrm>
            <a:off x="838200" y="1690688"/>
            <a:ext cx="10515600" cy="4486275"/>
          </a:xfrm>
        </p:spPr>
        <p:txBody>
          <a:bodyPr>
            <a:normAutofit fontScale="62500" lnSpcReduction="20000"/>
          </a:bodyPr>
          <a:lstStyle/>
          <a:p>
            <a:pPr marL="0" indent="0" algn="just">
              <a:buNone/>
            </a:pPr>
            <a:r>
              <a:rPr lang="it-IT" u="sng" dirty="0">
                <a:solidFill>
                  <a:schemeClr val="accent5">
                    <a:lumMod val="75000"/>
                  </a:schemeClr>
                </a:solidFill>
              </a:rPr>
              <a:t>analisi del contesto interno (mappatura dei processi)</a:t>
            </a:r>
          </a:p>
          <a:p>
            <a:pPr marL="0" indent="0" algn="just">
              <a:buNone/>
            </a:pPr>
            <a:r>
              <a:rPr lang="it-IT" dirty="0">
                <a:solidFill>
                  <a:schemeClr val="accent5">
                    <a:lumMod val="75000"/>
                  </a:schemeClr>
                </a:solidFill>
              </a:rPr>
              <a:t>Mappatura dei processi (presidio anche antiriciclaggio richiesto dall’art.10, comma 3 del </a:t>
            </a:r>
            <a:r>
              <a:rPr lang="it-IT" dirty="0" err="1">
                <a:solidFill>
                  <a:schemeClr val="accent5">
                    <a:lumMod val="75000"/>
                  </a:schemeClr>
                </a:solidFill>
              </a:rPr>
              <a:t>D.Lgs.</a:t>
            </a:r>
            <a:r>
              <a:rPr lang="it-IT" dirty="0">
                <a:solidFill>
                  <a:schemeClr val="accent5">
                    <a:lumMod val="75000"/>
                  </a:schemeClr>
                </a:solidFill>
              </a:rPr>
              <a:t> N.231/2007)</a:t>
            </a:r>
          </a:p>
          <a:p>
            <a:pPr marL="0" indent="0" algn="just">
              <a:buNone/>
            </a:pPr>
            <a:r>
              <a:rPr lang="it-IT" b="1" dirty="0">
                <a:solidFill>
                  <a:schemeClr val="accent5">
                    <a:lumMod val="75000"/>
                  </a:schemeClr>
                </a:solidFill>
              </a:rPr>
              <a:t>Aree di rischio generali </a:t>
            </a:r>
          </a:p>
          <a:p>
            <a:pPr marL="0" indent="0" algn="just">
              <a:buNone/>
            </a:pPr>
            <a:r>
              <a:rPr lang="it-IT" sz="2200" dirty="0">
                <a:solidFill>
                  <a:schemeClr val="accent5">
                    <a:lumMod val="75000"/>
                  </a:schemeClr>
                </a:solidFill>
              </a:rPr>
              <a:t>(PNA All.1, Par. B.1.1, come integrato dall’Aggiornamento 2015 al PNA, richiamate dall’Allegato 1 del PNA 2019-2021, al quale fa riferimento il PNA 2022-2024, anche nella versione aggiornata con la delibera ANAC n.605 del 19.12.2023)</a:t>
            </a:r>
          </a:p>
          <a:p>
            <a:pPr algn="just"/>
            <a:r>
              <a:rPr lang="it-IT" dirty="0">
                <a:solidFill>
                  <a:schemeClr val="accent5">
                    <a:lumMod val="75000"/>
                  </a:schemeClr>
                </a:solidFill>
              </a:rPr>
              <a:t>Provvedimenti ampliativi della sfera giuridica dei destinatari con effetto economico diretto ed immediato per il destinatario</a:t>
            </a:r>
          </a:p>
          <a:p>
            <a:pPr algn="just"/>
            <a:r>
              <a:rPr lang="it-IT" dirty="0">
                <a:solidFill>
                  <a:schemeClr val="accent5">
                    <a:lumMod val="75000"/>
                  </a:schemeClr>
                </a:solidFill>
              </a:rPr>
              <a:t>Provvedimenti ampliativi della sfera giuridica dei destinatari privi di effetto economico diretto ed immediato per il destinatario</a:t>
            </a:r>
          </a:p>
          <a:p>
            <a:pPr algn="just"/>
            <a:r>
              <a:rPr lang="it-IT" dirty="0">
                <a:solidFill>
                  <a:schemeClr val="accent5">
                    <a:lumMod val="75000"/>
                  </a:schemeClr>
                </a:solidFill>
              </a:rPr>
              <a:t>Contratti pubblici</a:t>
            </a:r>
          </a:p>
          <a:p>
            <a:pPr algn="just"/>
            <a:r>
              <a:rPr lang="it-IT" dirty="0">
                <a:solidFill>
                  <a:schemeClr val="accent5">
                    <a:lumMod val="75000"/>
                  </a:schemeClr>
                </a:solidFill>
              </a:rPr>
              <a:t>Acquisizione e gestione del personale</a:t>
            </a:r>
          </a:p>
          <a:p>
            <a:pPr algn="just"/>
            <a:r>
              <a:rPr lang="it-IT" dirty="0">
                <a:solidFill>
                  <a:schemeClr val="accent5">
                    <a:lumMod val="75000"/>
                  </a:schemeClr>
                </a:solidFill>
              </a:rPr>
              <a:t>Gestione delle entrate, delle spese e del patrimonio</a:t>
            </a:r>
          </a:p>
          <a:p>
            <a:pPr algn="just"/>
            <a:r>
              <a:rPr lang="it-IT" dirty="0">
                <a:solidFill>
                  <a:schemeClr val="accent5">
                    <a:lumMod val="75000"/>
                  </a:schemeClr>
                </a:solidFill>
              </a:rPr>
              <a:t>Controlli, verifiche, ispezioni e sanzioni</a:t>
            </a:r>
          </a:p>
          <a:p>
            <a:pPr algn="just"/>
            <a:r>
              <a:rPr lang="it-IT" dirty="0">
                <a:solidFill>
                  <a:schemeClr val="accent5">
                    <a:lumMod val="75000"/>
                  </a:schemeClr>
                </a:solidFill>
              </a:rPr>
              <a:t>Affari legali e contenzioso</a:t>
            </a:r>
          </a:p>
          <a:p>
            <a:pPr algn="just"/>
            <a:r>
              <a:rPr lang="it-IT" dirty="0">
                <a:solidFill>
                  <a:schemeClr val="accent5">
                    <a:lumMod val="75000"/>
                  </a:schemeClr>
                </a:solidFill>
              </a:rPr>
              <a:t>Incarichi e nomine</a:t>
            </a:r>
          </a:p>
          <a:p>
            <a:pPr algn="just"/>
            <a:endParaRPr lang="it-IT" dirty="0">
              <a:solidFill>
                <a:schemeClr val="accent5">
                  <a:lumMod val="75000"/>
                </a:schemeClr>
              </a:solidFill>
            </a:endParaRPr>
          </a:p>
          <a:p>
            <a:pPr algn="just"/>
            <a:endParaRPr lang="it-IT" dirty="0">
              <a:solidFill>
                <a:schemeClr val="accent5">
                  <a:lumMod val="75000"/>
                </a:schemeClr>
              </a:solidFill>
            </a:endParaRPr>
          </a:p>
          <a:p>
            <a:pPr marL="0" indent="0" algn="just">
              <a:buNone/>
            </a:pPr>
            <a:endParaRPr lang="it-IT" dirty="0">
              <a:solidFill>
                <a:schemeClr val="accent5">
                  <a:lumMod val="75000"/>
                </a:schemeClr>
              </a:solidFill>
            </a:endParaRPr>
          </a:p>
          <a:p>
            <a:pPr marL="0" indent="0" algn="just">
              <a:buNone/>
            </a:pPr>
            <a:endParaRPr lang="it-IT" dirty="0">
              <a:solidFill>
                <a:schemeClr val="accent5">
                  <a:lumMod val="75000"/>
                </a:schemeClr>
              </a:solidFill>
            </a:endParaRPr>
          </a:p>
        </p:txBody>
      </p:sp>
    </p:spTree>
    <p:extLst>
      <p:ext uri="{BB962C8B-B14F-4D97-AF65-F5344CB8AC3E}">
        <p14:creationId xmlns:p14="http://schemas.microsoft.com/office/powerpoint/2010/main" val="14395903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just"/>
            <a:r>
              <a:rPr lang="it-IT" sz="3200" b="1" dirty="0">
                <a:solidFill>
                  <a:schemeClr val="accent5">
                    <a:lumMod val="75000"/>
                  </a:schemeClr>
                </a:solidFill>
                <a:latin typeface="+mn-lt"/>
              </a:rPr>
              <a:t>La sezione anticorruzione e trasparenza del P.I.A.O.</a:t>
            </a:r>
          </a:p>
        </p:txBody>
      </p:sp>
      <p:sp>
        <p:nvSpPr>
          <p:cNvPr id="3" name="Segnaposto contenuto 2"/>
          <p:cNvSpPr>
            <a:spLocks noGrp="1"/>
          </p:cNvSpPr>
          <p:nvPr>
            <p:ph idx="1"/>
          </p:nvPr>
        </p:nvSpPr>
        <p:spPr>
          <a:xfrm>
            <a:off x="838200" y="1690688"/>
            <a:ext cx="10515600" cy="4486275"/>
          </a:xfrm>
        </p:spPr>
        <p:txBody>
          <a:bodyPr>
            <a:normAutofit/>
          </a:bodyPr>
          <a:lstStyle/>
          <a:p>
            <a:pPr marL="0" indent="0" algn="just">
              <a:buNone/>
            </a:pPr>
            <a:r>
              <a:rPr lang="it-IT" b="1" dirty="0">
                <a:solidFill>
                  <a:schemeClr val="accent5">
                    <a:lumMod val="75000"/>
                  </a:schemeClr>
                </a:solidFill>
              </a:rPr>
              <a:t>Aree di rischio specifiche</a:t>
            </a:r>
          </a:p>
          <a:p>
            <a:pPr marL="0" indent="0" algn="just">
              <a:buNone/>
            </a:pPr>
            <a:r>
              <a:rPr lang="it-IT" sz="2200" dirty="0">
                <a:solidFill>
                  <a:schemeClr val="accent5">
                    <a:lumMod val="75000"/>
                  </a:schemeClr>
                </a:solidFill>
              </a:rPr>
              <a:t>correlate all’attività dell’Amministrazione/Ente</a:t>
            </a:r>
            <a:endParaRPr lang="it-IT" dirty="0">
              <a:solidFill>
                <a:schemeClr val="accent5">
                  <a:lumMod val="75000"/>
                </a:schemeClr>
              </a:solidFill>
            </a:endParaRPr>
          </a:p>
          <a:p>
            <a:pPr marL="0" indent="0" algn="just">
              <a:buNone/>
            </a:pPr>
            <a:r>
              <a:rPr lang="it-IT" dirty="0">
                <a:solidFill>
                  <a:schemeClr val="accent5">
                    <a:lumMod val="75000"/>
                  </a:schemeClr>
                </a:solidFill>
              </a:rPr>
              <a:t>Per ogni area di rischio devono essere identificati i processi che la governano e svolta l’analisi dei rischi corruttivi.</a:t>
            </a:r>
          </a:p>
          <a:p>
            <a:pPr marL="0" indent="0" algn="just">
              <a:buNone/>
            </a:pPr>
            <a:r>
              <a:rPr lang="it-IT" dirty="0">
                <a:solidFill>
                  <a:schemeClr val="accent5">
                    <a:lumMod val="75000"/>
                  </a:schemeClr>
                </a:solidFill>
              </a:rPr>
              <a:t>Ai fini dell’analisi di esposizione al rischio va oggi impiegato un approccio valutativo di tipo </a:t>
            </a:r>
            <a:r>
              <a:rPr lang="it-IT" b="1" dirty="0">
                <a:solidFill>
                  <a:schemeClr val="accent5">
                    <a:lumMod val="75000"/>
                  </a:schemeClr>
                </a:solidFill>
              </a:rPr>
              <a:t>qualitativo</a:t>
            </a:r>
            <a:r>
              <a:rPr lang="it-IT" dirty="0">
                <a:solidFill>
                  <a:schemeClr val="accent5">
                    <a:lumMod val="75000"/>
                  </a:schemeClr>
                </a:solidFill>
              </a:rPr>
              <a:t> </a:t>
            </a:r>
            <a:r>
              <a:rPr lang="it-IT" sz="2400" dirty="0">
                <a:solidFill>
                  <a:schemeClr val="accent5">
                    <a:lumMod val="75000"/>
                  </a:schemeClr>
                </a:solidFill>
              </a:rPr>
              <a:t>(Allegato 1 al PNA 2019-2021, richiamato dal PNA 2022-2024, nella versione aggiornata con la delibera ANAC n. 605 del 19.12.2023)</a:t>
            </a:r>
          </a:p>
          <a:p>
            <a:pPr marL="0" indent="0" algn="just">
              <a:buNone/>
            </a:pPr>
            <a:endParaRPr lang="it-IT" dirty="0">
              <a:solidFill>
                <a:schemeClr val="accent5">
                  <a:lumMod val="75000"/>
                </a:schemeClr>
              </a:solidFill>
            </a:endParaRPr>
          </a:p>
          <a:p>
            <a:pPr marL="0" indent="0" algn="just">
              <a:buNone/>
            </a:pPr>
            <a:endParaRPr lang="it-IT" dirty="0">
              <a:solidFill>
                <a:schemeClr val="accent5">
                  <a:lumMod val="75000"/>
                </a:schemeClr>
              </a:solidFill>
            </a:endParaRPr>
          </a:p>
        </p:txBody>
      </p:sp>
    </p:spTree>
    <p:extLst>
      <p:ext uri="{BB962C8B-B14F-4D97-AF65-F5344CB8AC3E}">
        <p14:creationId xmlns:p14="http://schemas.microsoft.com/office/powerpoint/2010/main" val="37486486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just"/>
            <a:r>
              <a:rPr lang="it-IT" sz="3200" b="1" dirty="0">
                <a:solidFill>
                  <a:schemeClr val="accent5">
                    <a:lumMod val="75000"/>
                  </a:schemeClr>
                </a:solidFill>
                <a:latin typeface="+mn-lt"/>
              </a:rPr>
              <a:t>La sezione anticorruzione e trasparenza del P.I.A.O.</a:t>
            </a:r>
          </a:p>
        </p:txBody>
      </p:sp>
      <p:sp>
        <p:nvSpPr>
          <p:cNvPr id="3" name="Segnaposto contenuto 2"/>
          <p:cNvSpPr>
            <a:spLocks noGrp="1"/>
          </p:cNvSpPr>
          <p:nvPr>
            <p:ph idx="1"/>
          </p:nvPr>
        </p:nvSpPr>
        <p:spPr>
          <a:xfrm>
            <a:off x="838200" y="1690688"/>
            <a:ext cx="10515600" cy="4486275"/>
          </a:xfrm>
        </p:spPr>
        <p:txBody>
          <a:bodyPr>
            <a:normAutofit/>
          </a:bodyPr>
          <a:lstStyle/>
          <a:p>
            <a:pPr marL="0" indent="0" algn="just">
              <a:buNone/>
            </a:pPr>
            <a:r>
              <a:rPr lang="it-IT" u="sng" dirty="0">
                <a:solidFill>
                  <a:schemeClr val="accent5">
                    <a:lumMod val="75000"/>
                  </a:schemeClr>
                </a:solidFill>
              </a:rPr>
              <a:t>Indicatori di stima del livello di rischio</a:t>
            </a:r>
          </a:p>
          <a:p>
            <a:pPr algn="just"/>
            <a:r>
              <a:rPr lang="it-IT" dirty="0">
                <a:solidFill>
                  <a:schemeClr val="accent5">
                    <a:lumMod val="75000"/>
                  </a:schemeClr>
                </a:solidFill>
              </a:rPr>
              <a:t>Livello di interesse esterno</a:t>
            </a:r>
          </a:p>
          <a:p>
            <a:pPr algn="just"/>
            <a:r>
              <a:rPr lang="it-IT" dirty="0">
                <a:solidFill>
                  <a:schemeClr val="accent5">
                    <a:lumMod val="75000"/>
                  </a:schemeClr>
                </a:solidFill>
              </a:rPr>
              <a:t>Grado di discrezionalità del decisore interno</a:t>
            </a:r>
          </a:p>
          <a:p>
            <a:pPr algn="just"/>
            <a:r>
              <a:rPr lang="it-IT" dirty="0">
                <a:solidFill>
                  <a:schemeClr val="accent5">
                    <a:lumMod val="75000"/>
                  </a:schemeClr>
                </a:solidFill>
              </a:rPr>
              <a:t>Manifestazione di eventi corruttivi in passato nel processo/attività esaminata</a:t>
            </a:r>
          </a:p>
          <a:p>
            <a:pPr algn="just"/>
            <a:r>
              <a:rPr lang="it-IT" dirty="0">
                <a:solidFill>
                  <a:schemeClr val="accent5">
                    <a:lumMod val="75000"/>
                  </a:schemeClr>
                </a:solidFill>
              </a:rPr>
              <a:t>Opacità del processo decisionale</a:t>
            </a:r>
          </a:p>
          <a:p>
            <a:pPr algn="just"/>
            <a:r>
              <a:rPr lang="it-IT" dirty="0">
                <a:solidFill>
                  <a:schemeClr val="accent5">
                    <a:lumMod val="75000"/>
                  </a:schemeClr>
                </a:solidFill>
              </a:rPr>
              <a:t>Livello di collaborazione del responsabile del processo o dell’attività nella costruzione, aggiornamento e monitoraggio del Piano</a:t>
            </a:r>
          </a:p>
          <a:p>
            <a:pPr algn="just"/>
            <a:r>
              <a:rPr lang="it-IT" dirty="0">
                <a:solidFill>
                  <a:schemeClr val="accent5">
                    <a:lumMod val="75000"/>
                  </a:schemeClr>
                </a:solidFill>
              </a:rPr>
              <a:t>Grado di attuazione delle misure di trattamento</a:t>
            </a:r>
          </a:p>
          <a:p>
            <a:pPr marL="0" indent="0" algn="just">
              <a:buNone/>
            </a:pPr>
            <a:endParaRPr lang="it-IT" dirty="0">
              <a:solidFill>
                <a:schemeClr val="accent5">
                  <a:lumMod val="75000"/>
                </a:schemeClr>
              </a:solidFill>
            </a:endParaRPr>
          </a:p>
          <a:p>
            <a:pPr marL="0" indent="0" algn="just">
              <a:buNone/>
            </a:pPr>
            <a:endParaRPr lang="it-IT" dirty="0">
              <a:solidFill>
                <a:schemeClr val="accent5">
                  <a:lumMod val="75000"/>
                </a:schemeClr>
              </a:solidFill>
            </a:endParaRPr>
          </a:p>
        </p:txBody>
      </p:sp>
    </p:spTree>
    <p:extLst>
      <p:ext uri="{BB962C8B-B14F-4D97-AF65-F5344CB8AC3E}">
        <p14:creationId xmlns:p14="http://schemas.microsoft.com/office/powerpoint/2010/main" val="20869291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just"/>
            <a:r>
              <a:rPr lang="it-IT" sz="3200" b="1" dirty="0">
                <a:solidFill>
                  <a:schemeClr val="accent5">
                    <a:lumMod val="75000"/>
                  </a:schemeClr>
                </a:solidFill>
                <a:latin typeface="+mn-lt"/>
              </a:rPr>
              <a:t>La sezione anticorruzione e trasparenza del P.I.A.O.</a:t>
            </a:r>
            <a:br>
              <a:rPr lang="it-IT" sz="3200" b="1" dirty="0">
                <a:solidFill>
                  <a:schemeClr val="accent5">
                    <a:lumMod val="75000"/>
                  </a:schemeClr>
                </a:solidFill>
                <a:latin typeface="+mn-lt"/>
              </a:rPr>
            </a:br>
            <a:r>
              <a:rPr lang="it-IT" sz="3200" dirty="0">
                <a:solidFill>
                  <a:schemeClr val="accent5">
                    <a:lumMod val="75000"/>
                  </a:schemeClr>
                </a:solidFill>
                <a:latin typeface="+mn-lt"/>
              </a:rPr>
              <a:t>Misure preventive generali</a:t>
            </a:r>
          </a:p>
        </p:txBody>
      </p:sp>
      <p:sp>
        <p:nvSpPr>
          <p:cNvPr id="3" name="Segnaposto contenuto 2"/>
          <p:cNvSpPr>
            <a:spLocks noGrp="1"/>
          </p:cNvSpPr>
          <p:nvPr>
            <p:ph idx="1"/>
          </p:nvPr>
        </p:nvSpPr>
        <p:spPr>
          <a:xfrm>
            <a:off x="838200" y="1690688"/>
            <a:ext cx="10515600" cy="3275595"/>
          </a:xfrm>
        </p:spPr>
        <p:txBody>
          <a:bodyPr>
            <a:normAutofit/>
          </a:bodyPr>
          <a:lstStyle/>
          <a:p>
            <a:pPr marL="0" indent="0" algn="just">
              <a:buNone/>
            </a:pPr>
            <a:r>
              <a:rPr lang="it-IT" u="sng" dirty="0">
                <a:solidFill>
                  <a:schemeClr val="accent5">
                    <a:lumMod val="75000"/>
                  </a:schemeClr>
                </a:solidFill>
              </a:rPr>
              <a:t>Le misure organizzative</a:t>
            </a:r>
          </a:p>
          <a:p>
            <a:pPr marL="0" indent="0" algn="just">
              <a:buNone/>
            </a:pPr>
            <a:r>
              <a:rPr lang="it-IT" dirty="0">
                <a:solidFill>
                  <a:schemeClr val="accent5">
                    <a:lumMod val="75000"/>
                  </a:schemeClr>
                </a:solidFill>
              </a:rPr>
              <a:t>Una volta mappati i processi ed identificati i rischi di corruzione che si generano attraverso le attività svolte dall’amministrazione, vanno programmate le misure organizzative (generali e specifiche) di prevenzione della corruzione ed individuati indicatori ed obiettivi necessari per verificare la corretta attuazione delle stesse.</a:t>
            </a:r>
          </a:p>
          <a:p>
            <a:pPr marL="0" indent="0" algn="just">
              <a:buNone/>
            </a:pPr>
            <a:endParaRPr lang="it-IT" dirty="0">
              <a:solidFill>
                <a:schemeClr val="accent5">
                  <a:lumMod val="75000"/>
                </a:schemeClr>
              </a:solidFill>
            </a:endParaRPr>
          </a:p>
        </p:txBody>
      </p:sp>
    </p:spTree>
    <p:extLst>
      <p:ext uri="{BB962C8B-B14F-4D97-AF65-F5344CB8AC3E}">
        <p14:creationId xmlns:p14="http://schemas.microsoft.com/office/powerpoint/2010/main" val="35090502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just"/>
            <a:r>
              <a:rPr lang="it-IT" sz="3200" b="1" dirty="0">
                <a:solidFill>
                  <a:schemeClr val="accent5">
                    <a:lumMod val="75000"/>
                  </a:schemeClr>
                </a:solidFill>
                <a:latin typeface="+mn-lt"/>
              </a:rPr>
              <a:t>La sezione anticorruzione e trasparenza del P.I.A.O.</a:t>
            </a:r>
            <a:br>
              <a:rPr lang="it-IT" sz="3200" b="1" dirty="0">
                <a:solidFill>
                  <a:schemeClr val="accent5">
                    <a:lumMod val="75000"/>
                  </a:schemeClr>
                </a:solidFill>
                <a:latin typeface="+mn-lt"/>
              </a:rPr>
            </a:br>
            <a:r>
              <a:rPr lang="it-IT" sz="3200" dirty="0">
                <a:solidFill>
                  <a:schemeClr val="accent5">
                    <a:lumMod val="75000"/>
                  </a:schemeClr>
                </a:solidFill>
                <a:latin typeface="+mn-lt"/>
              </a:rPr>
              <a:t>Misure preventive generali</a:t>
            </a:r>
          </a:p>
        </p:txBody>
      </p:sp>
      <p:sp>
        <p:nvSpPr>
          <p:cNvPr id="3" name="Segnaposto contenuto 2"/>
          <p:cNvSpPr>
            <a:spLocks noGrp="1"/>
          </p:cNvSpPr>
          <p:nvPr>
            <p:ph idx="1"/>
          </p:nvPr>
        </p:nvSpPr>
        <p:spPr>
          <a:xfrm>
            <a:off x="838200" y="1690688"/>
            <a:ext cx="10515600" cy="3787323"/>
          </a:xfrm>
        </p:spPr>
        <p:txBody>
          <a:bodyPr>
            <a:normAutofit fontScale="92500" lnSpcReduction="10000"/>
          </a:bodyPr>
          <a:lstStyle/>
          <a:p>
            <a:pPr marL="0" indent="0" algn="just">
              <a:buNone/>
            </a:pPr>
            <a:r>
              <a:rPr lang="it-IT" u="sng" dirty="0">
                <a:solidFill>
                  <a:schemeClr val="accent5">
                    <a:lumMod val="75000"/>
                  </a:schemeClr>
                </a:solidFill>
              </a:rPr>
              <a:t>Le misure organizzative</a:t>
            </a:r>
          </a:p>
          <a:p>
            <a:pPr algn="just"/>
            <a:r>
              <a:rPr lang="it-IT" dirty="0">
                <a:solidFill>
                  <a:schemeClr val="accent5">
                    <a:lumMod val="75000"/>
                  </a:schemeClr>
                </a:solidFill>
              </a:rPr>
              <a:t>Misure di trasparenza</a:t>
            </a:r>
          </a:p>
          <a:p>
            <a:pPr algn="just"/>
            <a:r>
              <a:rPr lang="it-IT" dirty="0">
                <a:solidFill>
                  <a:schemeClr val="accent5">
                    <a:lumMod val="75000"/>
                  </a:schemeClr>
                </a:solidFill>
              </a:rPr>
              <a:t>Misure di rotazione</a:t>
            </a:r>
          </a:p>
          <a:p>
            <a:pPr algn="just"/>
            <a:r>
              <a:rPr lang="it-IT" dirty="0">
                <a:solidFill>
                  <a:schemeClr val="accent5">
                    <a:lumMod val="75000"/>
                  </a:schemeClr>
                </a:solidFill>
              </a:rPr>
              <a:t>Misure di controllo</a:t>
            </a:r>
          </a:p>
          <a:p>
            <a:pPr algn="just"/>
            <a:r>
              <a:rPr lang="it-IT" dirty="0">
                <a:solidFill>
                  <a:schemeClr val="accent5">
                    <a:lumMod val="75000"/>
                  </a:schemeClr>
                </a:solidFill>
              </a:rPr>
              <a:t>Misure di formazione</a:t>
            </a:r>
          </a:p>
          <a:p>
            <a:pPr algn="just"/>
            <a:r>
              <a:rPr lang="it-IT" dirty="0">
                <a:solidFill>
                  <a:schemeClr val="accent5">
                    <a:lumMod val="75000"/>
                  </a:schemeClr>
                </a:solidFill>
              </a:rPr>
              <a:t>Misure di gestione del conflitto di interessi</a:t>
            </a:r>
          </a:p>
          <a:p>
            <a:pPr algn="just"/>
            <a:r>
              <a:rPr lang="it-IT" dirty="0">
                <a:solidFill>
                  <a:schemeClr val="accent5">
                    <a:lumMod val="75000"/>
                  </a:schemeClr>
                </a:solidFill>
              </a:rPr>
              <a:t>Misure di gestione del </a:t>
            </a:r>
            <a:r>
              <a:rPr lang="it-IT" dirty="0" err="1">
                <a:solidFill>
                  <a:schemeClr val="accent5">
                    <a:lumMod val="75000"/>
                  </a:schemeClr>
                </a:solidFill>
              </a:rPr>
              <a:t>pantouflage</a:t>
            </a:r>
            <a:endParaRPr lang="it-IT" dirty="0">
              <a:solidFill>
                <a:schemeClr val="accent5">
                  <a:lumMod val="75000"/>
                </a:schemeClr>
              </a:solidFill>
            </a:endParaRPr>
          </a:p>
          <a:p>
            <a:pPr algn="just"/>
            <a:r>
              <a:rPr lang="it-IT" dirty="0">
                <a:solidFill>
                  <a:schemeClr val="accent5">
                    <a:lumMod val="75000"/>
                  </a:schemeClr>
                </a:solidFill>
              </a:rPr>
              <a:t>Misure di segnalazione del whistleblowing</a:t>
            </a:r>
          </a:p>
          <a:p>
            <a:pPr marL="0" indent="0" algn="just">
              <a:buNone/>
            </a:pPr>
            <a:endParaRPr lang="it-IT" dirty="0">
              <a:solidFill>
                <a:schemeClr val="accent5">
                  <a:lumMod val="75000"/>
                </a:schemeClr>
              </a:solidFill>
            </a:endParaRPr>
          </a:p>
        </p:txBody>
      </p:sp>
    </p:spTree>
    <p:extLst>
      <p:ext uri="{BB962C8B-B14F-4D97-AF65-F5344CB8AC3E}">
        <p14:creationId xmlns:p14="http://schemas.microsoft.com/office/powerpoint/2010/main" val="39867446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just"/>
            <a:r>
              <a:rPr lang="it-IT" sz="3200" b="1" dirty="0">
                <a:solidFill>
                  <a:schemeClr val="accent5">
                    <a:lumMod val="75000"/>
                  </a:schemeClr>
                </a:solidFill>
                <a:latin typeface="+mn-lt"/>
              </a:rPr>
              <a:t>La sezione anticorruzione e trasparenza del P.I.A.O.</a:t>
            </a:r>
            <a:br>
              <a:rPr lang="it-IT" sz="3200" b="1" dirty="0">
                <a:solidFill>
                  <a:schemeClr val="accent5">
                    <a:lumMod val="75000"/>
                  </a:schemeClr>
                </a:solidFill>
                <a:latin typeface="+mn-lt"/>
              </a:rPr>
            </a:br>
            <a:r>
              <a:rPr lang="it-IT" sz="3200" dirty="0">
                <a:solidFill>
                  <a:schemeClr val="accent5">
                    <a:lumMod val="75000"/>
                  </a:schemeClr>
                </a:solidFill>
                <a:latin typeface="+mn-lt"/>
              </a:rPr>
              <a:t>Misure preventive generali</a:t>
            </a:r>
          </a:p>
        </p:txBody>
      </p:sp>
      <p:sp>
        <p:nvSpPr>
          <p:cNvPr id="3" name="Segnaposto contenuto 2"/>
          <p:cNvSpPr>
            <a:spLocks noGrp="1"/>
          </p:cNvSpPr>
          <p:nvPr>
            <p:ph idx="1"/>
          </p:nvPr>
        </p:nvSpPr>
        <p:spPr>
          <a:xfrm>
            <a:off x="838200" y="1690688"/>
            <a:ext cx="10515600" cy="3787323"/>
          </a:xfrm>
        </p:spPr>
        <p:txBody>
          <a:bodyPr>
            <a:normAutofit lnSpcReduction="10000"/>
          </a:bodyPr>
          <a:lstStyle/>
          <a:p>
            <a:pPr marL="0" indent="0" algn="just">
              <a:buNone/>
            </a:pPr>
            <a:r>
              <a:rPr lang="it-IT" dirty="0">
                <a:solidFill>
                  <a:schemeClr val="accent5">
                    <a:lumMod val="75000"/>
                  </a:schemeClr>
                </a:solidFill>
              </a:rPr>
              <a:t>Misure di trasparenza (L. 190/2012 e </a:t>
            </a:r>
            <a:r>
              <a:rPr lang="it-IT" dirty="0" err="1">
                <a:solidFill>
                  <a:schemeClr val="accent5">
                    <a:lumMod val="75000"/>
                  </a:schemeClr>
                </a:solidFill>
              </a:rPr>
              <a:t>D.Lgs.</a:t>
            </a:r>
            <a:r>
              <a:rPr lang="it-IT" dirty="0">
                <a:solidFill>
                  <a:schemeClr val="accent5">
                    <a:lumMod val="75000"/>
                  </a:schemeClr>
                </a:solidFill>
              </a:rPr>
              <a:t> N.33/2013)</a:t>
            </a:r>
          </a:p>
          <a:p>
            <a:pPr marL="0" indent="0" algn="just">
              <a:buNone/>
            </a:pPr>
            <a:r>
              <a:rPr lang="it-IT" dirty="0">
                <a:solidFill>
                  <a:schemeClr val="accent5">
                    <a:lumMod val="75000"/>
                  </a:schemeClr>
                </a:solidFill>
              </a:rPr>
              <a:t>La trasparenza è intesa come «</a:t>
            </a:r>
            <a:r>
              <a:rPr lang="it-IT" i="1" dirty="0">
                <a:solidFill>
                  <a:schemeClr val="accent5">
                    <a:lumMod val="75000"/>
                  </a:schemeClr>
                </a:solidFill>
              </a:rPr>
              <a:t>accessibilità totale dei dati e documenti detenuti dalle pubbliche amministrazioni, allo scopo di tutelare i diritti dei cittadini, promuovere la partecipazione degli interessati all’attività amministrativa e favorire forme diffuse di controllo sul perseguimento delle funzioni istituzionali e sull’utilizzo delle risorse pubbliche</a:t>
            </a:r>
            <a:r>
              <a:rPr lang="it-IT" dirty="0">
                <a:solidFill>
                  <a:schemeClr val="accent5">
                    <a:lumMod val="75000"/>
                  </a:schemeClr>
                </a:solidFill>
              </a:rPr>
              <a:t>»</a:t>
            </a:r>
          </a:p>
          <a:p>
            <a:pPr algn="just"/>
            <a:r>
              <a:rPr lang="it-IT" dirty="0">
                <a:solidFill>
                  <a:schemeClr val="accent5">
                    <a:lumMod val="75000"/>
                  </a:schemeClr>
                </a:solidFill>
              </a:rPr>
              <a:t>Sezione trasparenza sul sito dell’amministrazione/ente</a:t>
            </a:r>
          </a:p>
          <a:p>
            <a:pPr algn="just"/>
            <a:r>
              <a:rPr lang="it-IT" dirty="0">
                <a:solidFill>
                  <a:schemeClr val="accent5">
                    <a:lumMod val="75000"/>
                  </a:schemeClr>
                </a:solidFill>
              </a:rPr>
              <a:t>Accesso civico generalizzato</a:t>
            </a:r>
          </a:p>
          <a:p>
            <a:pPr algn="just"/>
            <a:r>
              <a:rPr lang="it-IT" dirty="0">
                <a:solidFill>
                  <a:schemeClr val="accent5">
                    <a:lumMod val="75000"/>
                  </a:schemeClr>
                </a:solidFill>
              </a:rPr>
              <a:t>Accesso civico semplice</a:t>
            </a:r>
          </a:p>
          <a:p>
            <a:pPr marL="0" indent="0" algn="just">
              <a:buNone/>
            </a:pPr>
            <a:endParaRPr lang="it-IT" dirty="0">
              <a:solidFill>
                <a:schemeClr val="accent5">
                  <a:lumMod val="75000"/>
                </a:schemeClr>
              </a:solidFill>
            </a:endParaRPr>
          </a:p>
        </p:txBody>
      </p:sp>
    </p:spTree>
    <p:extLst>
      <p:ext uri="{BB962C8B-B14F-4D97-AF65-F5344CB8AC3E}">
        <p14:creationId xmlns:p14="http://schemas.microsoft.com/office/powerpoint/2010/main" val="24266831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just"/>
            <a:r>
              <a:rPr lang="it-IT" sz="3200" b="1" dirty="0">
                <a:solidFill>
                  <a:schemeClr val="accent5">
                    <a:lumMod val="75000"/>
                  </a:schemeClr>
                </a:solidFill>
                <a:latin typeface="+mn-lt"/>
              </a:rPr>
              <a:t>La sezione anticorruzione e trasparenza del P.I.A.O.</a:t>
            </a:r>
            <a:br>
              <a:rPr lang="it-IT" sz="3200" b="1" dirty="0">
                <a:solidFill>
                  <a:schemeClr val="accent5">
                    <a:lumMod val="75000"/>
                  </a:schemeClr>
                </a:solidFill>
                <a:latin typeface="+mn-lt"/>
              </a:rPr>
            </a:br>
            <a:r>
              <a:rPr lang="it-IT" sz="3200" dirty="0">
                <a:solidFill>
                  <a:schemeClr val="accent5">
                    <a:lumMod val="75000"/>
                  </a:schemeClr>
                </a:solidFill>
                <a:latin typeface="+mn-lt"/>
              </a:rPr>
              <a:t>Misure preventive generali</a:t>
            </a:r>
          </a:p>
        </p:txBody>
      </p:sp>
      <p:sp>
        <p:nvSpPr>
          <p:cNvPr id="3" name="Segnaposto contenuto 2"/>
          <p:cNvSpPr>
            <a:spLocks noGrp="1"/>
          </p:cNvSpPr>
          <p:nvPr>
            <p:ph idx="1"/>
          </p:nvPr>
        </p:nvSpPr>
        <p:spPr>
          <a:xfrm>
            <a:off x="838200" y="1690688"/>
            <a:ext cx="10515600" cy="3787323"/>
          </a:xfrm>
        </p:spPr>
        <p:txBody>
          <a:bodyPr>
            <a:normAutofit fontScale="85000" lnSpcReduction="20000"/>
          </a:bodyPr>
          <a:lstStyle/>
          <a:p>
            <a:pPr marL="0" indent="0" algn="just">
              <a:buNone/>
            </a:pPr>
            <a:r>
              <a:rPr lang="it-IT" dirty="0">
                <a:solidFill>
                  <a:schemeClr val="accent5">
                    <a:lumMod val="75000"/>
                  </a:schemeClr>
                </a:solidFill>
              </a:rPr>
              <a:t>Misure di rotazione</a:t>
            </a:r>
          </a:p>
          <a:p>
            <a:pPr algn="just"/>
            <a:r>
              <a:rPr lang="it-IT" dirty="0">
                <a:solidFill>
                  <a:schemeClr val="accent5">
                    <a:lumMod val="75000"/>
                  </a:schemeClr>
                </a:solidFill>
              </a:rPr>
              <a:t>ordinaria</a:t>
            </a:r>
          </a:p>
          <a:p>
            <a:pPr marL="0" indent="0" algn="just">
              <a:buNone/>
            </a:pPr>
            <a:r>
              <a:rPr lang="it-IT" dirty="0">
                <a:solidFill>
                  <a:schemeClr val="accent5">
                    <a:lumMod val="75000"/>
                  </a:schemeClr>
                </a:solidFill>
              </a:rPr>
              <a:t>misura organizzativa preventiva finalizzata a limitare il consolidarsi di relazioni che possano alimentare dinamiche improprie nella gestione amministrativa, conseguenti alla permanenza nel tempo di determinati dipendenti nel medesimo ruolo o funzione (misure alternative)</a:t>
            </a:r>
          </a:p>
          <a:p>
            <a:pPr algn="just"/>
            <a:r>
              <a:rPr lang="it-IT" dirty="0">
                <a:solidFill>
                  <a:schemeClr val="accent5">
                    <a:lumMod val="75000"/>
                  </a:schemeClr>
                </a:solidFill>
              </a:rPr>
              <a:t>straordinaria (art.16, comma 1, </a:t>
            </a:r>
            <a:r>
              <a:rPr lang="it-IT" dirty="0" err="1">
                <a:solidFill>
                  <a:schemeClr val="accent5">
                    <a:lumMod val="75000"/>
                  </a:schemeClr>
                </a:solidFill>
              </a:rPr>
              <a:t>lett.l</a:t>
            </a:r>
            <a:r>
              <a:rPr lang="it-IT" dirty="0">
                <a:solidFill>
                  <a:schemeClr val="accent5">
                    <a:lumMod val="75000"/>
                  </a:schemeClr>
                </a:solidFill>
              </a:rPr>
              <a:t>-quater del </a:t>
            </a:r>
            <a:r>
              <a:rPr lang="it-IT" dirty="0" err="1">
                <a:solidFill>
                  <a:schemeClr val="accent5">
                    <a:lumMod val="75000"/>
                  </a:schemeClr>
                </a:solidFill>
              </a:rPr>
              <a:t>D.Lgs.</a:t>
            </a:r>
            <a:r>
              <a:rPr lang="it-IT" dirty="0">
                <a:solidFill>
                  <a:schemeClr val="accent5">
                    <a:lumMod val="75000"/>
                  </a:schemeClr>
                </a:solidFill>
              </a:rPr>
              <a:t> 165/2001)</a:t>
            </a:r>
          </a:p>
          <a:p>
            <a:pPr marL="0" indent="0" algn="just">
              <a:buNone/>
            </a:pPr>
            <a:r>
              <a:rPr lang="it-IT" dirty="0">
                <a:solidFill>
                  <a:schemeClr val="accent5">
                    <a:lumMod val="75000"/>
                  </a:schemeClr>
                </a:solidFill>
              </a:rPr>
              <a:t>misura di prevenzione di carattere successivo al verificarsi di fenomeni corruttivi. La norma prevede la rotazione «</a:t>
            </a:r>
            <a:r>
              <a:rPr lang="it-IT" i="1" dirty="0">
                <a:solidFill>
                  <a:schemeClr val="accent5">
                    <a:lumMod val="75000"/>
                  </a:schemeClr>
                </a:solidFill>
              </a:rPr>
              <a:t>del personale in caso di avvio di procedimenti penali o disciplinari per condotte di natura corruttiva», </a:t>
            </a:r>
            <a:r>
              <a:rPr lang="it-IT" dirty="0">
                <a:solidFill>
                  <a:schemeClr val="accent5">
                    <a:lumMod val="75000"/>
                  </a:schemeClr>
                </a:solidFill>
              </a:rPr>
              <a:t>ossia per tutte le fattispecie di reato elencate nell’art.7 della L. n.69/2015, nonché tutte le altre fattispecie di reato contro la P.A. di cui al Capo I del Titolo II del Libro Secondo del Codice Penale</a:t>
            </a:r>
          </a:p>
          <a:p>
            <a:pPr marL="0" indent="0" algn="just">
              <a:buNone/>
            </a:pPr>
            <a:endParaRPr lang="it-IT" dirty="0">
              <a:solidFill>
                <a:schemeClr val="accent5">
                  <a:lumMod val="75000"/>
                </a:schemeClr>
              </a:solidFill>
            </a:endParaRPr>
          </a:p>
        </p:txBody>
      </p:sp>
    </p:spTree>
    <p:extLst>
      <p:ext uri="{BB962C8B-B14F-4D97-AF65-F5344CB8AC3E}">
        <p14:creationId xmlns:p14="http://schemas.microsoft.com/office/powerpoint/2010/main" val="4042754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just"/>
            <a:r>
              <a:rPr lang="it-IT" sz="3200" b="1" dirty="0">
                <a:solidFill>
                  <a:schemeClr val="accent5">
                    <a:lumMod val="75000"/>
                  </a:schemeClr>
                </a:solidFill>
                <a:latin typeface="+mn-lt"/>
              </a:rPr>
              <a:t>La sezione anticorruzione e trasparenza del P.I.A.O.</a:t>
            </a:r>
            <a:br>
              <a:rPr lang="it-IT" sz="3200" b="1" dirty="0">
                <a:solidFill>
                  <a:schemeClr val="accent5">
                    <a:lumMod val="75000"/>
                  </a:schemeClr>
                </a:solidFill>
                <a:latin typeface="+mn-lt"/>
              </a:rPr>
            </a:br>
            <a:r>
              <a:rPr lang="it-IT" sz="3200" dirty="0">
                <a:solidFill>
                  <a:schemeClr val="accent5">
                    <a:lumMod val="75000"/>
                  </a:schemeClr>
                </a:solidFill>
                <a:latin typeface="+mn-lt"/>
              </a:rPr>
              <a:t>Misure preventive generali</a:t>
            </a:r>
          </a:p>
        </p:txBody>
      </p:sp>
      <p:sp>
        <p:nvSpPr>
          <p:cNvPr id="3" name="Segnaposto contenuto 2"/>
          <p:cNvSpPr>
            <a:spLocks noGrp="1"/>
          </p:cNvSpPr>
          <p:nvPr>
            <p:ph idx="1"/>
          </p:nvPr>
        </p:nvSpPr>
        <p:spPr>
          <a:xfrm>
            <a:off x="838200" y="1690688"/>
            <a:ext cx="10515600" cy="3787323"/>
          </a:xfrm>
        </p:spPr>
        <p:txBody>
          <a:bodyPr>
            <a:normAutofit/>
          </a:bodyPr>
          <a:lstStyle/>
          <a:p>
            <a:pPr marL="0" indent="0" algn="just">
              <a:buNone/>
            </a:pPr>
            <a:r>
              <a:rPr lang="it-IT" dirty="0">
                <a:solidFill>
                  <a:schemeClr val="accent5">
                    <a:lumMod val="75000"/>
                  </a:schemeClr>
                </a:solidFill>
              </a:rPr>
              <a:t>Misure di formazione</a:t>
            </a:r>
          </a:p>
          <a:p>
            <a:pPr marL="0" indent="0" algn="just">
              <a:buNone/>
            </a:pPr>
            <a:r>
              <a:rPr lang="it-IT" dirty="0">
                <a:solidFill>
                  <a:schemeClr val="accent5">
                    <a:lumMod val="75000"/>
                  </a:schemeClr>
                </a:solidFill>
              </a:rPr>
              <a:t>finalizzate a fornire ai destinatari strumenti decisionali in grado di porli nella condizione di affrontare i casi critici ed i problemi etici che incontrano in specifici contesti e di riconoscere e gestire i conflitti di interessi così come situazioni lavorative problematiche che possono dar luogo all’attivazione di misure di prevenzione della corruzione</a:t>
            </a:r>
          </a:p>
        </p:txBody>
      </p:sp>
    </p:spTree>
    <p:extLst>
      <p:ext uri="{BB962C8B-B14F-4D97-AF65-F5344CB8AC3E}">
        <p14:creationId xmlns:p14="http://schemas.microsoft.com/office/powerpoint/2010/main" val="10337782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75951" y="277040"/>
            <a:ext cx="10515600" cy="1463675"/>
          </a:xfrm>
        </p:spPr>
        <p:txBody>
          <a:bodyPr>
            <a:normAutofit/>
          </a:bodyPr>
          <a:lstStyle/>
          <a:p>
            <a:pPr algn="l"/>
            <a:r>
              <a:rPr lang="it-IT" sz="3200" b="1" dirty="0">
                <a:solidFill>
                  <a:schemeClr val="accent5">
                    <a:lumMod val="75000"/>
                  </a:schemeClr>
                </a:solidFill>
                <a:latin typeface="+mn-lt"/>
              </a:rPr>
              <a:t>La sezione anticorruzione e trasparenza del P.I.A.O.</a:t>
            </a:r>
            <a:br>
              <a:rPr lang="it-IT" sz="3200" b="1" dirty="0">
                <a:solidFill>
                  <a:schemeClr val="accent5">
                    <a:lumMod val="75000"/>
                  </a:schemeClr>
                </a:solidFill>
                <a:latin typeface="+mn-lt"/>
              </a:rPr>
            </a:br>
            <a:r>
              <a:rPr lang="it-IT" sz="3200" dirty="0">
                <a:solidFill>
                  <a:schemeClr val="accent5">
                    <a:lumMod val="75000"/>
                  </a:schemeClr>
                </a:solidFill>
                <a:latin typeface="+mn-lt"/>
              </a:rPr>
              <a:t>Misure preventive generali</a:t>
            </a:r>
            <a:br>
              <a:rPr lang="it-IT" sz="3200" dirty="0">
                <a:solidFill>
                  <a:schemeClr val="accent5">
                    <a:lumMod val="75000"/>
                  </a:schemeClr>
                </a:solidFill>
                <a:latin typeface="+mn-lt"/>
              </a:rPr>
            </a:br>
            <a:r>
              <a:rPr lang="it-IT" sz="3200" dirty="0">
                <a:solidFill>
                  <a:schemeClr val="accent5">
                    <a:lumMod val="75000"/>
                  </a:schemeClr>
                </a:solidFill>
                <a:latin typeface="+mn-lt"/>
              </a:rPr>
              <a:t>Misure di segnalazione e protezione - </a:t>
            </a:r>
            <a:r>
              <a:rPr lang="it-IT" sz="3200" i="1" dirty="0">
                <a:solidFill>
                  <a:schemeClr val="accent5">
                    <a:lumMod val="75000"/>
                  </a:schemeClr>
                </a:solidFill>
                <a:latin typeface="+mn-lt"/>
              </a:rPr>
              <a:t>Whistleblowing</a:t>
            </a:r>
            <a:endParaRPr lang="it-IT" sz="3200" b="1" dirty="0">
              <a:solidFill>
                <a:srgbClr val="064496"/>
              </a:solidFill>
              <a:latin typeface="+mn-lt"/>
            </a:endParaRPr>
          </a:p>
        </p:txBody>
      </p:sp>
      <p:sp>
        <p:nvSpPr>
          <p:cNvPr id="3" name="Segnaposto contenuto 2"/>
          <p:cNvSpPr>
            <a:spLocks noGrp="1"/>
          </p:cNvSpPr>
          <p:nvPr>
            <p:ph idx="1"/>
          </p:nvPr>
        </p:nvSpPr>
        <p:spPr>
          <a:xfrm>
            <a:off x="838200" y="2017552"/>
            <a:ext cx="9372600" cy="4167339"/>
          </a:xfrm>
        </p:spPr>
        <p:txBody>
          <a:bodyPr>
            <a:normAutofit/>
          </a:bodyPr>
          <a:lstStyle/>
          <a:p>
            <a:pPr marL="0" indent="0" algn="just">
              <a:buNone/>
            </a:pPr>
            <a:r>
              <a:rPr lang="de-DE" dirty="0">
                <a:solidFill>
                  <a:srgbClr val="064496"/>
                </a:solidFill>
              </a:rPr>
              <a:t>Quadro </a:t>
            </a:r>
            <a:r>
              <a:rPr lang="de-DE" dirty="0" err="1">
                <a:solidFill>
                  <a:srgbClr val="064496"/>
                </a:solidFill>
              </a:rPr>
              <a:t>normativo</a:t>
            </a:r>
            <a:r>
              <a:rPr lang="de-DE" dirty="0">
                <a:solidFill>
                  <a:srgbClr val="064496"/>
                </a:solidFill>
              </a:rPr>
              <a:t> di </a:t>
            </a:r>
            <a:r>
              <a:rPr lang="de-DE" dirty="0" err="1">
                <a:solidFill>
                  <a:srgbClr val="064496"/>
                </a:solidFill>
              </a:rPr>
              <a:t>riferimento</a:t>
            </a:r>
            <a:endParaRPr lang="de-DE" dirty="0">
              <a:solidFill>
                <a:srgbClr val="064496"/>
              </a:solidFill>
            </a:endParaRPr>
          </a:p>
          <a:p>
            <a:pPr algn="just"/>
            <a:r>
              <a:rPr lang="de-DE" dirty="0" err="1">
                <a:solidFill>
                  <a:srgbClr val="064496"/>
                </a:solidFill>
              </a:rPr>
              <a:t>Direttiva</a:t>
            </a:r>
            <a:r>
              <a:rPr lang="de-DE" dirty="0">
                <a:solidFill>
                  <a:srgbClr val="064496"/>
                </a:solidFill>
              </a:rPr>
              <a:t> (UE) 2019/1937 </a:t>
            </a:r>
            <a:r>
              <a:rPr lang="it-IT" dirty="0">
                <a:solidFill>
                  <a:srgbClr val="064496"/>
                </a:solidFill>
              </a:rPr>
              <a:t>riguardante la protezione delle persone che segnalano violazioni del diritto dell’Unione</a:t>
            </a:r>
            <a:endParaRPr lang="de-DE" dirty="0">
              <a:solidFill>
                <a:srgbClr val="064496"/>
              </a:solidFill>
            </a:endParaRPr>
          </a:p>
          <a:p>
            <a:pPr algn="just"/>
            <a:r>
              <a:rPr lang="it-IT" dirty="0">
                <a:solidFill>
                  <a:srgbClr val="064496"/>
                </a:solidFill>
              </a:rPr>
              <a:t>D.lgs. 10 marzo 2023 n. 24: Attuazione della direttiva (UE) 2019/1937 del Parlamento europeo e del Consiglio, del 23 ottobre 2019, riguardante la protezione delle persone che segnalano violazioni del diritto dell'Unione e recante disposizioni riguardanti la protezione delle persone che segnalano violazioni delle disposizioni normative nazionali.</a:t>
            </a:r>
            <a:endParaRPr lang="de-DE" dirty="0">
              <a:solidFill>
                <a:srgbClr val="064496"/>
              </a:solidFill>
            </a:endParaRPr>
          </a:p>
        </p:txBody>
      </p:sp>
    </p:spTree>
    <p:extLst>
      <p:ext uri="{BB962C8B-B14F-4D97-AF65-F5344CB8AC3E}">
        <p14:creationId xmlns:p14="http://schemas.microsoft.com/office/powerpoint/2010/main" val="3613311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p:cNvSpPr txBox="1">
            <a:spLocks/>
          </p:cNvSpPr>
          <p:nvPr/>
        </p:nvSpPr>
        <p:spPr>
          <a:xfrm>
            <a:off x="838200" y="173724"/>
            <a:ext cx="10515600" cy="787069"/>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4000" b="1" dirty="0" err="1">
                <a:solidFill>
                  <a:schemeClr val="accent5">
                    <a:lumMod val="75000"/>
                  </a:schemeClr>
                </a:solidFill>
              </a:rPr>
              <a:t>Reati</a:t>
            </a:r>
            <a:r>
              <a:rPr lang="de-DE" sz="4000" b="1" dirty="0">
                <a:solidFill>
                  <a:schemeClr val="accent5">
                    <a:lumMod val="75000"/>
                  </a:schemeClr>
                </a:solidFill>
              </a:rPr>
              <a:t> </a:t>
            </a:r>
            <a:r>
              <a:rPr lang="de-DE" sz="4000" b="1" dirty="0" err="1">
                <a:solidFill>
                  <a:schemeClr val="accent5">
                    <a:lumMod val="75000"/>
                  </a:schemeClr>
                </a:solidFill>
              </a:rPr>
              <a:t>nel</a:t>
            </a:r>
            <a:r>
              <a:rPr lang="de-DE" sz="4000" b="1" dirty="0">
                <a:solidFill>
                  <a:schemeClr val="accent5">
                    <a:lumMod val="75000"/>
                  </a:schemeClr>
                </a:solidFill>
              </a:rPr>
              <a:t> </a:t>
            </a:r>
            <a:r>
              <a:rPr lang="de-DE" sz="4000" b="1" dirty="0" err="1">
                <a:solidFill>
                  <a:schemeClr val="accent5">
                    <a:lumMod val="75000"/>
                  </a:schemeClr>
                </a:solidFill>
              </a:rPr>
              <a:t>settore</a:t>
            </a:r>
            <a:r>
              <a:rPr lang="de-DE" sz="4000" b="1" dirty="0">
                <a:solidFill>
                  <a:schemeClr val="accent5">
                    <a:lumMod val="75000"/>
                  </a:schemeClr>
                </a:solidFill>
              </a:rPr>
              <a:t> </a:t>
            </a:r>
            <a:r>
              <a:rPr lang="de-DE" sz="4000" b="1" dirty="0" err="1">
                <a:solidFill>
                  <a:schemeClr val="accent5">
                    <a:lumMod val="75000"/>
                  </a:schemeClr>
                </a:solidFill>
              </a:rPr>
              <a:t>pubblico</a:t>
            </a:r>
            <a:r>
              <a:rPr lang="de-DE" sz="4000" b="1" dirty="0">
                <a:solidFill>
                  <a:schemeClr val="accent5">
                    <a:lumMod val="75000"/>
                  </a:schemeClr>
                </a:solidFill>
              </a:rPr>
              <a:t> al Nord 2019 -2021</a:t>
            </a:r>
            <a:endParaRPr lang="it-IT" sz="4000" b="1" dirty="0">
              <a:solidFill>
                <a:schemeClr val="accent5">
                  <a:lumMod val="75000"/>
                </a:schemeClr>
              </a:solidFill>
            </a:endParaRP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960793"/>
            <a:ext cx="10027494" cy="4715403"/>
          </a:xfrm>
          <a:prstGeom prst="rect">
            <a:avLst/>
          </a:prstGeom>
        </p:spPr>
      </p:pic>
      <p:pic>
        <p:nvPicPr>
          <p:cNvPr id="6" name="Immagine 5">
            <a:extLst>
              <a:ext uri="{FF2B5EF4-FFF2-40B4-BE49-F238E27FC236}">
                <a16:creationId xmlns:a16="http://schemas.microsoft.com/office/drawing/2014/main" id="{0853A3DA-0944-4983-9798-DC8C045D6D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951387"/>
            <a:ext cx="9807790" cy="4724809"/>
          </a:xfrm>
          <a:prstGeom prst="rect">
            <a:avLst/>
          </a:prstGeom>
        </p:spPr>
      </p:pic>
    </p:spTree>
    <p:extLst>
      <p:ext uri="{BB962C8B-B14F-4D97-AF65-F5344CB8AC3E}">
        <p14:creationId xmlns:p14="http://schemas.microsoft.com/office/powerpoint/2010/main" val="17178793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l"/>
            <a:r>
              <a:rPr lang="it-IT" sz="3200" b="1" dirty="0">
                <a:solidFill>
                  <a:schemeClr val="accent5">
                    <a:lumMod val="75000"/>
                  </a:schemeClr>
                </a:solidFill>
                <a:latin typeface="+mn-lt"/>
              </a:rPr>
              <a:t>La sezione anticorruzione e trasparenza del P.I.A.O.</a:t>
            </a:r>
            <a:br>
              <a:rPr lang="it-IT" sz="3200" b="1" dirty="0">
                <a:solidFill>
                  <a:schemeClr val="accent5">
                    <a:lumMod val="75000"/>
                  </a:schemeClr>
                </a:solidFill>
                <a:latin typeface="+mn-lt"/>
              </a:rPr>
            </a:br>
            <a:r>
              <a:rPr lang="it-IT" sz="3200" dirty="0">
                <a:solidFill>
                  <a:schemeClr val="accent5">
                    <a:lumMod val="75000"/>
                  </a:schemeClr>
                </a:solidFill>
                <a:latin typeface="+mn-lt"/>
              </a:rPr>
              <a:t>Misure preventive generali</a:t>
            </a:r>
            <a:br>
              <a:rPr lang="it-IT" sz="3200" dirty="0">
                <a:solidFill>
                  <a:schemeClr val="accent5">
                    <a:lumMod val="75000"/>
                  </a:schemeClr>
                </a:solidFill>
                <a:latin typeface="+mn-lt"/>
              </a:rPr>
            </a:br>
            <a:r>
              <a:rPr lang="it-IT" sz="3200" dirty="0">
                <a:solidFill>
                  <a:schemeClr val="accent5">
                    <a:lumMod val="75000"/>
                  </a:schemeClr>
                </a:solidFill>
                <a:latin typeface="+mn-lt"/>
              </a:rPr>
              <a:t>Misure di segnalazione e protezione - </a:t>
            </a:r>
            <a:r>
              <a:rPr lang="it-IT" sz="3200" i="1" dirty="0">
                <a:solidFill>
                  <a:schemeClr val="accent5">
                    <a:lumMod val="75000"/>
                  </a:schemeClr>
                </a:solidFill>
                <a:latin typeface="+mn-lt"/>
              </a:rPr>
              <a:t>Whistleblowing</a:t>
            </a:r>
            <a:r>
              <a:rPr lang="it-IT" sz="3200" b="1" dirty="0">
                <a:solidFill>
                  <a:srgbClr val="064496"/>
                </a:solidFill>
                <a:latin typeface="+mn-lt"/>
              </a:rPr>
              <a:t>	</a:t>
            </a:r>
          </a:p>
        </p:txBody>
      </p:sp>
      <p:sp>
        <p:nvSpPr>
          <p:cNvPr id="3" name="Segnaposto contenuto 2"/>
          <p:cNvSpPr>
            <a:spLocks noGrp="1"/>
          </p:cNvSpPr>
          <p:nvPr>
            <p:ph idx="1"/>
          </p:nvPr>
        </p:nvSpPr>
        <p:spPr>
          <a:xfrm>
            <a:off x="838201" y="1658928"/>
            <a:ext cx="9372600" cy="4525963"/>
          </a:xfrm>
        </p:spPr>
        <p:txBody>
          <a:bodyPr>
            <a:normAutofit/>
          </a:bodyPr>
          <a:lstStyle/>
          <a:p>
            <a:pPr marL="0" indent="0" algn="just">
              <a:buNone/>
            </a:pPr>
            <a:r>
              <a:rPr lang="de-DE" dirty="0" err="1">
                <a:solidFill>
                  <a:srgbClr val="064496"/>
                </a:solidFill>
              </a:rPr>
              <a:t>Ambito</a:t>
            </a:r>
            <a:r>
              <a:rPr lang="de-DE" dirty="0">
                <a:solidFill>
                  <a:srgbClr val="064496"/>
                </a:solidFill>
              </a:rPr>
              <a:t> di </a:t>
            </a:r>
            <a:r>
              <a:rPr lang="de-DE" dirty="0" err="1">
                <a:solidFill>
                  <a:srgbClr val="064496"/>
                </a:solidFill>
              </a:rPr>
              <a:t>applicazione</a:t>
            </a:r>
            <a:endParaRPr lang="de-DE" dirty="0">
              <a:solidFill>
                <a:srgbClr val="064496"/>
              </a:solidFill>
            </a:endParaRPr>
          </a:p>
          <a:p>
            <a:pPr algn="just"/>
            <a:r>
              <a:rPr lang="de-DE" u="sng" dirty="0" err="1">
                <a:solidFill>
                  <a:srgbClr val="064496"/>
                </a:solidFill>
              </a:rPr>
              <a:t>Enti</a:t>
            </a:r>
            <a:r>
              <a:rPr lang="de-DE" u="sng" dirty="0">
                <a:solidFill>
                  <a:srgbClr val="064496"/>
                </a:solidFill>
              </a:rPr>
              <a:t> del </a:t>
            </a:r>
            <a:r>
              <a:rPr lang="de-DE" u="sng" dirty="0" err="1">
                <a:solidFill>
                  <a:srgbClr val="064496"/>
                </a:solidFill>
              </a:rPr>
              <a:t>settore</a:t>
            </a:r>
            <a:r>
              <a:rPr lang="de-DE" u="sng" dirty="0">
                <a:solidFill>
                  <a:srgbClr val="064496"/>
                </a:solidFill>
              </a:rPr>
              <a:t> </a:t>
            </a:r>
            <a:r>
              <a:rPr lang="de-DE" u="sng" dirty="0" err="1">
                <a:solidFill>
                  <a:srgbClr val="064496"/>
                </a:solidFill>
              </a:rPr>
              <a:t>pubblico</a:t>
            </a:r>
            <a:r>
              <a:rPr lang="de-DE" dirty="0">
                <a:solidFill>
                  <a:srgbClr val="064496"/>
                </a:solidFill>
              </a:rPr>
              <a:t>: </a:t>
            </a:r>
            <a:r>
              <a:rPr lang="de-DE" dirty="0" err="1">
                <a:solidFill>
                  <a:srgbClr val="064496"/>
                </a:solidFill>
              </a:rPr>
              <a:t>Pubbliche</a:t>
            </a:r>
            <a:r>
              <a:rPr lang="de-DE" dirty="0">
                <a:solidFill>
                  <a:srgbClr val="064496"/>
                </a:solidFill>
              </a:rPr>
              <a:t> </a:t>
            </a:r>
            <a:r>
              <a:rPr lang="de-DE" dirty="0" err="1">
                <a:solidFill>
                  <a:srgbClr val="064496"/>
                </a:solidFill>
              </a:rPr>
              <a:t>amministrazioni</a:t>
            </a:r>
            <a:r>
              <a:rPr lang="de-DE" dirty="0">
                <a:solidFill>
                  <a:srgbClr val="064496"/>
                </a:solidFill>
              </a:rPr>
              <a:t>; </a:t>
            </a:r>
            <a:r>
              <a:rPr lang="de-DE" dirty="0" err="1">
                <a:solidFill>
                  <a:srgbClr val="064496"/>
                </a:solidFill>
              </a:rPr>
              <a:t>Autorità</a:t>
            </a:r>
            <a:r>
              <a:rPr lang="de-DE" dirty="0">
                <a:solidFill>
                  <a:srgbClr val="064496"/>
                </a:solidFill>
              </a:rPr>
              <a:t> </a:t>
            </a:r>
            <a:r>
              <a:rPr lang="de-DE" dirty="0" err="1">
                <a:solidFill>
                  <a:srgbClr val="064496"/>
                </a:solidFill>
              </a:rPr>
              <a:t>amministrative</a:t>
            </a:r>
            <a:r>
              <a:rPr lang="de-DE" dirty="0">
                <a:solidFill>
                  <a:srgbClr val="064496"/>
                </a:solidFill>
              </a:rPr>
              <a:t> </a:t>
            </a:r>
            <a:r>
              <a:rPr lang="de-DE" dirty="0" err="1">
                <a:solidFill>
                  <a:srgbClr val="064496"/>
                </a:solidFill>
              </a:rPr>
              <a:t>indipendenti</a:t>
            </a:r>
            <a:r>
              <a:rPr lang="de-DE" dirty="0">
                <a:solidFill>
                  <a:srgbClr val="064496"/>
                </a:solidFill>
              </a:rPr>
              <a:t>; </a:t>
            </a:r>
            <a:r>
              <a:rPr lang="de-DE" dirty="0" err="1">
                <a:solidFill>
                  <a:srgbClr val="064496"/>
                </a:solidFill>
              </a:rPr>
              <a:t>Enti</a:t>
            </a:r>
            <a:r>
              <a:rPr lang="de-DE" dirty="0">
                <a:solidFill>
                  <a:srgbClr val="064496"/>
                </a:solidFill>
              </a:rPr>
              <a:t> </a:t>
            </a:r>
            <a:r>
              <a:rPr lang="de-DE" dirty="0" err="1">
                <a:solidFill>
                  <a:srgbClr val="064496"/>
                </a:solidFill>
              </a:rPr>
              <a:t>pubblici</a:t>
            </a:r>
            <a:r>
              <a:rPr lang="de-DE" dirty="0">
                <a:solidFill>
                  <a:srgbClr val="064496"/>
                </a:solidFill>
              </a:rPr>
              <a:t> </a:t>
            </a:r>
            <a:r>
              <a:rPr lang="de-DE" dirty="0" err="1">
                <a:solidFill>
                  <a:srgbClr val="064496"/>
                </a:solidFill>
              </a:rPr>
              <a:t>economici</a:t>
            </a:r>
            <a:r>
              <a:rPr lang="de-DE" dirty="0">
                <a:solidFill>
                  <a:srgbClr val="064496"/>
                </a:solidFill>
              </a:rPr>
              <a:t>; </a:t>
            </a:r>
            <a:r>
              <a:rPr lang="de-DE" dirty="0" err="1">
                <a:solidFill>
                  <a:srgbClr val="064496"/>
                </a:solidFill>
              </a:rPr>
              <a:t>Società</a:t>
            </a:r>
            <a:r>
              <a:rPr lang="de-DE" dirty="0">
                <a:solidFill>
                  <a:srgbClr val="064496"/>
                </a:solidFill>
              </a:rPr>
              <a:t> in </a:t>
            </a:r>
            <a:r>
              <a:rPr lang="de-DE" dirty="0" err="1">
                <a:solidFill>
                  <a:srgbClr val="064496"/>
                </a:solidFill>
              </a:rPr>
              <a:t>controllo</a:t>
            </a:r>
            <a:r>
              <a:rPr lang="de-DE" dirty="0">
                <a:solidFill>
                  <a:srgbClr val="064496"/>
                </a:solidFill>
              </a:rPr>
              <a:t> </a:t>
            </a:r>
            <a:r>
              <a:rPr lang="de-DE" dirty="0" err="1">
                <a:solidFill>
                  <a:srgbClr val="064496"/>
                </a:solidFill>
              </a:rPr>
              <a:t>pubblico</a:t>
            </a:r>
            <a:r>
              <a:rPr lang="de-DE" dirty="0">
                <a:solidFill>
                  <a:srgbClr val="064496"/>
                </a:solidFill>
              </a:rPr>
              <a:t>; </a:t>
            </a:r>
            <a:r>
              <a:rPr lang="de-DE" dirty="0" err="1">
                <a:solidFill>
                  <a:srgbClr val="064496"/>
                </a:solidFill>
              </a:rPr>
              <a:t>Società</a:t>
            </a:r>
            <a:r>
              <a:rPr lang="de-DE" dirty="0">
                <a:solidFill>
                  <a:srgbClr val="064496"/>
                </a:solidFill>
              </a:rPr>
              <a:t> </a:t>
            </a:r>
            <a:r>
              <a:rPr lang="de-DE" i="1" dirty="0">
                <a:solidFill>
                  <a:srgbClr val="064496"/>
                </a:solidFill>
              </a:rPr>
              <a:t>in </a:t>
            </a:r>
            <a:r>
              <a:rPr lang="de-DE" i="1" dirty="0" err="1">
                <a:solidFill>
                  <a:srgbClr val="064496"/>
                </a:solidFill>
              </a:rPr>
              <a:t>house</a:t>
            </a:r>
            <a:r>
              <a:rPr lang="de-DE" i="1" dirty="0">
                <a:solidFill>
                  <a:srgbClr val="064496"/>
                </a:solidFill>
              </a:rPr>
              <a:t> </a:t>
            </a:r>
            <a:r>
              <a:rPr lang="de-DE" dirty="0" err="1">
                <a:solidFill>
                  <a:srgbClr val="064496"/>
                </a:solidFill>
              </a:rPr>
              <a:t>anche</a:t>
            </a:r>
            <a:r>
              <a:rPr lang="de-DE" dirty="0">
                <a:solidFill>
                  <a:srgbClr val="064496"/>
                </a:solidFill>
              </a:rPr>
              <a:t> se </a:t>
            </a:r>
            <a:r>
              <a:rPr lang="de-DE" dirty="0" err="1">
                <a:solidFill>
                  <a:srgbClr val="064496"/>
                </a:solidFill>
              </a:rPr>
              <a:t>quotate</a:t>
            </a:r>
            <a:r>
              <a:rPr lang="de-DE" dirty="0">
                <a:solidFill>
                  <a:srgbClr val="064496"/>
                </a:solidFill>
              </a:rPr>
              <a:t>; </a:t>
            </a:r>
            <a:r>
              <a:rPr lang="de-DE" dirty="0" err="1">
                <a:solidFill>
                  <a:srgbClr val="064496"/>
                </a:solidFill>
              </a:rPr>
              <a:t>altri</a:t>
            </a:r>
            <a:r>
              <a:rPr lang="de-DE" dirty="0">
                <a:solidFill>
                  <a:srgbClr val="064496"/>
                </a:solidFill>
              </a:rPr>
              <a:t> </a:t>
            </a:r>
            <a:r>
              <a:rPr lang="de-DE" dirty="0" err="1">
                <a:solidFill>
                  <a:srgbClr val="064496"/>
                </a:solidFill>
              </a:rPr>
              <a:t>enti</a:t>
            </a:r>
            <a:r>
              <a:rPr lang="de-DE" dirty="0">
                <a:solidFill>
                  <a:srgbClr val="064496"/>
                </a:solidFill>
              </a:rPr>
              <a:t> di </a:t>
            </a:r>
            <a:r>
              <a:rPr lang="de-DE" dirty="0" err="1">
                <a:solidFill>
                  <a:srgbClr val="064496"/>
                </a:solidFill>
              </a:rPr>
              <a:t>diritto</a:t>
            </a:r>
            <a:r>
              <a:rPr lang="de-DE" dirty="0">
                <a:solidFill>
                  <a:srgbClr val="064496"/>
                </a:solidFill>
              </a:rPr>
              <a:t> </a:t>
            </a:r>
            <a:r>
              <a:rPr lang="de-DE" dirty="0" err="1">
                <a:solidFill>
                  <a:srgbClr val="064496"/>
                </a:solidFill>
              </a:rPr>
              <a:t>privato</a:t>
            </a:r>
            <a:r>
              <a:rPr lang="de-DE" dirty="0">
                <a:solidFill>
                  <a:srgbClr val="064496"/>
                </a:solidFill>
              </a:rPr>
              <a:t> in </a:t>
            </a:r>
            <a:r>
              <a:rPr lang="de-DE" dirty="0" err="1">
                <a:solidFill>
                  <a:srgbClr val="064496"/>
                </a:solidFill>
              </a:rPr>
              <a:t>controllo</a:t>
            </a:r>
            <a:r>
              <a:rPr lang="de-DE" dirty="0">
                <a:solidFill>
                  <a:srgbClr val="064496"/>
                </a:solidFill>
              </a:rPr>
              <a:t> </a:t>
            </a:r>
            <a:r>
              <a:rPr lang="de-DE" dirty="0" err="1">
                <a:solidFill>
                  <a:srgbClr val="064496"/>
                </a:solidFill>
              </a:rPr>
              <a:t>pubblico</a:t>
            </a:r>
            <a:r>
              <a:rPr lang="de-DE" dirty="0">
                <a:solidFill>
                  <a:srgbClr val="064496"/>
                </a:solidFill>
              </a:rPr>
              <a:t>; </a:t>
            </a:r>
            <a:r>
              <a:rPr lang="de-DE" dirty="0" err="1">
                <a:solidFill>
                  <a:srgbClr val="064496"/>
                </a:solidFill>
              </a:rPr>
              <a:t>organismi</a:t>
            </a:r>
            <a:r>
              <a:rPr lang="de-DE" dirty="0">
                <a:solidFill>
                  <a:srgbClr val="064496"/>
                </a:solidFill>
              </a:rPr>
              <a:t> di </a:t>
            </a:r>
            <a:r>
              <a:rPr lang="de-DE" dirty="0" err="1">
                <a:solidFill>
                  <a:srgbClr val="064496"/>
                </a:solidFill>
              </a:rPr>
              <a:t>diritto</a:t>
            </a:r>
            <a:r>
              <a:rPr lang="de-DE" dirty="0">
                <a:solidFill>
                  <a:srgbClr val="064496"/>
                </a:solidFill>
              </a:rPr>
              <a:t> </a:t>
            </a:r>
            <a:r>
              <a:rPr lang="de-DE" dirty="0" err="1">
                <a:solidFill>
                  <a:srgbClr val="064496"/>
                </a:solidFill>
              </a:rPr>
              <a:t>pubblico</a:t>
            </a:r>
            <a:r>
              <a:rPr lang="de-DE" dirty="0">
                <a:solidFill>
                  <a:srgbClr val="064496"/>
                </a:solidFill>
              </a:rPr>
              <a:t>; </a:t>
            </a:r>
            <a:r>
              <a:rPr lang="de-DE" dirty="0" err="1">
                <a:solidFill>
                  <a:srgbClr val="064496"/>
                </a:solidFill>
              </a:rPr>
              <a:t>Concessionari</a:t>
            </a:r>
            <a:r>
              <a:rPr lang="de-DE" dirty="0">
                <a:solidFill>
                  <a:srgbClr val="064496"/>
                </a:solidFill>
              </a:rPr>
              <a:t> di </a:t>
            </a:r>
            <a:r>
              <a:rPr lang="de-DE" dirty="0" err="1">
                <a:solidFill>
                  <a:srgbClr val="064496"/>
                </a:solidFill>
              </a:rPr>
              <a:t>pubblico</a:t>
            </a:r>
            <a:r>
              <a:rPr lang="de-DE" dirty="0">
                <a:solidFill>
                  <a:srgbClr val="064496"/>
                </a:solidFill>
              </a:rPr>
              <a:t> </a:t>
            </a:r>
            <a:r>
              <a:rPr lang="de-DE" dirty="0" err="1">
                <a:solidFill>
                  <a:srgbClr val="064496"/>
                </a:solidFill>
              </a:rPr>
              <a:t>servizio</a:t>
            </a:r>
            <a:endParaRPr lang="de-DE" dirty="0">
              <a:solidFill>
                <a:srgbClr val="064496"/>
              </a:solidFill>
            </a:endParaRPr>
          </a:p>
          <a:p>
            <a:pPr algn="just"/>
            <a:r>
              <a:rPr lang="de-DE" u="sng" dirty="0" err="1">
                <a:solidFill>
                  <a:srgbClr val="064496"/>
                </a:solidFill>
              </a:rPr>
              <a:t>Enti</a:t>
            </a:r>
            <a:r>
              <a:rPr lang="de-DE" u="sng" dirty="0">
                <a:solidFill>
                  <a:srgbClr val="064496"/>
                </a:solidFill>
              </a:rPr>
              <a:t> del </a:t>
            </a:r>
            <a:r>
              <a:rPr lang="de-DE" u="sng" dirty="0" err="1">
                <a:solidFill>
                  <a:srgbClr val="064496"/>
                </a:solidFill>
              </a:rPr>
              <a:t>settore</a:t>
            </a:r>
            <a:r>
              <a:rPr lang="de-DE" u="sng" dirty="0">
                <a:solidFill>
                  <a:srgbClr val="064496"/>
                </a:solidFill>
              </a:rPr>
              <a:t> </a:t>
            </a:r>
            <a:r>
              <a:rPr lang="de-DE" u="sng" dirty="0" err="1">
                <a:solidFill>
                  <a:srgbClr val="064496"/>
                </a:solidFill>
              </a:rPr>
              <a:t>privato</a:t>
            </a:r>
            <a:r>
              <a:rPr lang="de-DE" u="sng" dirty="0">
                <a:solidFill>
                  <a:srgbClr val="064496"/>
                </a:solidFill>
              </a:rPr>
              <a:t>:</a:t>
            </a:r>
            <a:r>
              <a:rPr lang="de-DE" dirty="0">
                <a:solidFill>
                  <a:srgbClr val="064496"/>
                </a:solidFill>
              </a:rPr>
              <a:t> </a:t>
            </a:r>
            <a:r>
              <a:rPr lang="de-DE" dirty="0" err="1">
                <a:solidFill>
                  <a:srgbClr val="064496"/>
                </a:solidFill>
              </a:rPr>
              <a:t>enti</a:t>
            </a:r>
            <a:r>
              <a:rPr lang="de-DE" dirty="0">
                <a:solidFill>
                  <a:srgbClr val="064496"/>
                </a:solidFill>
              </a:rPr>
              <a:t> </a:t>
            </a:r>
            <a:r>
              <a:rPr lang="de-DE" dirty="0" err="1">
                <a:solidFill>
                  <a:srgbClr val="064496"/>
                </a:solidFill>
              </a:rPr>
              <a:t>con</a:t>
            </a:r>
            <a:r>
              <a:rPr lang="de-DE" dirty="0">
                <a:solidFill>
                  <a:srgbClr val="064496"/>
                </a:solidFill>
              </a:rPr>
              <a:t> </a:t>
            </a:r>
            <a:r>
              <a:rPr lang="de-DE" dirty="0" err="1">
                <a:solidFill>
                  <a:srgbClr val="064496"/>
                </a:solidFill>
              </a:rPr>
              <a:t>una</a:t>
            </a:r>
            <a:r>
              <a:rPr lang="de-DE" dirty="0">
                <a:solidFill>
                  <a:srgbClr val="064496"/>
                </a:solidFill>
              </a:rPr>
              <a:t> </a:t>
            </a:r>
            <a:r>
              <a:rPr lang="de-DE" dirty="0" err="1">
                <a:solidFill>
                  <a:srgbClr val="064496"/>
                </a:solidFill>
              </a:rPr>
              <a:t>media</a:t>
            </a:r>
            <a:r>
              <a:rPr lang="de-DE" dirty="0">
                <a:solidFill>
                  <a:srgbClr val="064496"/>
                </a:solidFill>
              </a:rPr>
              <a:t> di </a:t>
            </a:r>
            <a:r>
              <a:rPr lang="de-DE" dirty="0" err="1">
                <a:solidFill>
                  <a:srgbClr val="064496"/>
                </a:solidFill>
              </a:rPr>
              <a:t>almeno</a:t>
            </a:r>
            <a:r>
              <a:rPr lang="de-DE" dirty="0">
                <a:solidFill>
                  <a:srgbClr val="064496"/>
                </a:solidFill>
              </a:rPr>
              <a:t> 50 </a:t>
            </a:r>
            <a:r>
              <a:rPr lang="de-DE" dirty="0" err="1">
                <a:solidFill>
                  <a:srgbClr val="064496"/>
                </a:solidFill>
              </a:rPr>
              <a:t>lavoratori</a:t>
            </a:r>
            <a:r>
              <a:rPr lang="de-DE" dirty="0">
                <a:solidFill>
                  <a:srgbClr val="064496"/>
                </a:solidFill>
              </a:rPr>
              <a:t>; </a:t>
            </a:r>
            <a:r>
              <a:rPr lang="de-DE" dirty="0" err="1">
                <a:solidFill>
                  <a:srgbClr val="064496"/>
                </a:solidFill>
              </a:rPr>
              <a:t>enti</a:t>
            </a:r>
            <a:r>
              <a:rPr lang="de-DE" dirty="0">
                <a:solidFill>
                  <a:srgbClr val="064496"/>
                </a:solidFill>
              </a:rPr>
              <a:t> </a:t>
            </a:r>
            <a:r>
              <a:rPr lang="de-DE" dirty="0" err="1">
                <a:solidFill>
                  <a:srgbClr val="064496"/>
                </a:solidFill>
              </a:rPr>
              <a:t>che</a:t>
            </a:r>
            <a:r>
              <a:rPr lang="de-DE" dirty="0">
                <a:solidFill>
                  <a:srgbClr val="064496"/>
                </a:solidFill>
              </a:rPr>
              <a:t> </a:t>
            </a:r>
            <a:r>
              <a:rPr lang="de-DE" dirty="0" err="1">
                <a:solidFill>
                  <a:srgbClr val="064496"/>
                </a:solidFill>
              </a:rPr>
              <a:t>operano</a:t>
            </a:r>
            <a:r>
              <a:rPr lang="de-DE" dirty="0">
                <a:solidFill>
                  <a:srgbClr val="064496"/>
                </a:solidFill>
              </a:rPr>
              <a:t> </a:t>
            </a:r>
            <a:r>
              <a:rPr lang="de-DE" dirty="0" err="1">
                <a:solidFill>
                  <a:srgbClr val="064496"/>
                </a:solidFill>
              </a:rPr>
              <a:t>nei</a:t>
            </a:r>
            <a:r>
              <a:rPr lang="de-DE" dirty="0">
                <a:solidFill>
                  <a:srgbClr val="064496"/>
                </a:solidFill>
              </a:rPr>
              <a:t> </a:t>
            </a:r>
            <a:r>
              <a:rPr lang="de-DE" dirty="0" err="1">
                <a:solidFill>
                  <a:srgbClr val="064496"/>
                </a:solidFill>
              </a:rPr>
              <a:t>settori</a:t>
            </a:r>
            <a:r>
              <a:rPr lang="de-DE" dirty="0">
                <a:solidFill>
                  <a:srgbClr val="064496"/>
                </a:solidFill>
              </a:rPr>
              <a:t> „</a:t>
            </a:r>
            <a:r>
              <a:rPr lang="de-DE" dirty="0" err="1">
                <a:solidFill>
                  <a:srgbClr val="064496"/>
                </a:solidFill>
              </a:rPr>
              <a:t>sensibili</a:t>
            </a:r>
            <a:r>
              <a:rPr lang="de-DE" dirty="0">
                <a:solidFill>
                  <a:srgbClr val="064496"/>
                </a:solidFill>
              </a:rPr>
              <a:t>“; </a:t>
            </a:r>
            <a:r>
              <a:rPr lang="de-DE" dirty="0" err="1">
                <a:solidFill>
                  <a:srgbClr val="064496"/>
                </a:solidFill>
              </a:rPr>
              <a:t>enti</a:t>
            </a:r>
            <a:r>
              <a:rPr lang="de-DE" dirty="0">
                <a:solidFill>
                  <a:srgbClr val="064496"/>
                </a:solidFill>
              </a:rPr>
              <a:t> </a:t>
            </a:r>
            <a:r>
              <a:rPr lang="de-DE" dirty="0" err="1">
                <a:solidFill>
                  <a:srgbClr val="064496"/>
                </a:solidFill>
              </a:rPr>
              <a:t>addotati</a:t>
            </a:r>
            <a:r>
              <a:rPr lang="de-DE" dirty="0">
                <a:solidFill>
                  <a:srgbClr val="064496"/>
                </a:solidFill>
              </a:rPr>
              <a:t> di </a:t>
            </a:r>
            <a:r>
              <a:rPr lang="de-DE" dirty="0" err="1">
                <a:solidFill>
                  <a:srgbClr val="064496"/>
                </a:solidFill>
              </a:rPr>
              <a:t>un</a:t>
            </a:r>
            <a:r>
              <a:rPr lang="de-DE" dirty="0">
                <a:solidFill>
                  <a:srgbClr val="064496"/>
                </a:solidFill>
              </a:rPr>
              <a:t> </a:t>
            </a:r>
            <a:r>
              <a:rPr lang="de-DE" dirty="0" err="1">
                <a:solidFill>
                  <a:srgbClr val="064496"/>
                </a:solidFill>
              </a:rPr>
              <a:t>modello</a:t>
            </a:r>
            <a:r>
              <a:rPr lang="de-DE" dirty="0">
                <a:solidFill>
                  <a:srgbClr val="064496"/>
                </a:solidFill>
              </a:rPr>
              <a:t> di </a:t>
            </a:r>
            <a:r>
              <a:rPr lang="de-DE" dirty="0" err="1">
                <a:solidFill>
                  <a:srgbClr val="064496"/>
                </a:solidFill>
              </a:rPr>
              <a:t>organizzazione</a:t>
            </a:r>
            <a:r>
              <a:rPr lang="de-DE" dirty="0">
                <a:solidFill>
                  <a:srgbClr val="064496"/>
                </a:solidFill>
              </a:rPr>
              <a:t>, </a:t>
            </a:r>
            <a:r>
              <a:rPr lang="de-DE" dirty="0" err="1">
                <a:solidFill>
                  <a:srgbClr val="064496"/>
                </a:solidFill>
              </a:rPr>
              <a:t>gestione</a:t>
            </a:r>
            <a:r>
              <a:rPr lang="de-DE" dirty="0">
                <a:solidFill>
                  <a:srgbClr val="064496"/>
                </a:solidFill>
              </a:rPr>
              <a:t> e </a:t>
            </a:r>
            <a:r>
              <a:rPr lang="de-DE" dirty="0" err="1">
                <a:solidFill>
                  <a:srgbClr val="064496"/>
                </a:solidFill>
              </a:rPr>
              <a:t>controllo</a:t>
            </a:r>
            <a:r>
              <a:rPr lang="de-DE" dirty="0">
                <a:solidFill>
                  <a:srgbClr val="064496"/>
                </a:solidFill>
              </a:rPr>
              <a:t> ex </a:t>
            </a:r>
            <a:r>
              <a:rPr lang="de-DE" dirty="0" err="1">
                <a:solidFill>
                  <a:srgbClr val="064496"/>
                </a:solidFill>
              </a:rPr>
              <a:t>D.lgs</a:t>
            </a:r>
            <a:r>
              <a:rPr lang="de-DE" dirty="0">
                <a:solidFill>
                  <a:srgbClr val="064496"/>
                </a:solidFill>
              </a:rPr>
              <a:t>. 231/2001</a:t>
            </a:r>
          </a:p>
          <a:p>
            <a:pPr algn="just"/>
            <a:endParaRPr lang="de-DE" dirty="0">
              <a:solidFill>
                <a:srgbClr val="064496"/>
              </a:solidFill>
            </a:endParaRPr>
          </a:p>
          <a:p>
            <a:endParaRPr lang="de-DE" dirty="0">
              <a:solidFill>
                <a:srgbClr val="064496"/>
              </a:solidFill>
            </a:endParaRPr>
          </a:p>
        </p:txBody>
      </p:sp>
    </p:spTree>
    <p:extLst>
      <p:ext uri="{BB962C8B-B14F-4D97-AF65-F5344CB8AC3E}">
        <p14:creationId xmlns:p14="http://schemas.microsoft.com/office/powerpoint/2010/main" val="34920884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l"/>
            <a:r>
              <a:rPr lang="it-IT" sz="3200" b="1" dirty="0">
                <a:solidFill>
                  <a:srgbClr val="064496"/>
                </a:solidFill>
                <a:latin typeface="+mn-lt"/>
              </a:rPr>
              <a:t>Whistleblower</a:t>
            </a:r>
          </a:p>
        </p:txBody>
      </p:sp>
      <p:sp>
        <p:nvSpPr>
          <p:cNvPr id="3" name="Segnaposto contenuto 2"/>
          <p:cNvSpPr>
            <a:spLocks noGrp="1"/>
          </p:cNvSpPr>
          <p:nvPr>
            <p:ph idx="1"/>
          </p:nvPr>
        </p:nvSpPr>
        <p:spPr>
          <a:xfrm>
            <a:off x="1006679" y="1658929"/>
            <a:ext cx="9204121" cy="3756166"/>
          </a:xfrm>
        </p:spPr>
        <p:txBody>
          <a:bodyPr>
            <a:normAutofit/>
          </a:bodyPr>
          <a:lstStyle/>
          <a:p>
            <a:r>
              <a:rPr lang="de-DE" dirty="0" err="1">
                <a:solidFill>
                  <a:srgbClr val="064496"/>
                </a:solidFill>
              </a:rPr>
              <a:t>Soggetti</a:t>
            </a:r>
            <a:r>
              <a:rPr lang="de-DE" dirty="0">
                <a:solidFill>
                  <a:srgbClr val="064496"/>
                </a:solidFill>
              </a:rPr>
              <a:t> </a:t>
            </a:r>
            <a:r>
              <a:rPr lang="de-DE" dirty="0" err="1">
                <a:solidFill>
                  <a:srgbClr val="064496"/>
                </a:solidFill>
              </a:rPr>
              <a:t>tutelati</a:t>
            </a:r>
            <a:r>
              <a:rPr lang="de-DE" dirty="0">
                <a:solidFill>
                  <a:srgbClr val="064496"/>
                </a:solidFill>
              </a:rPr>
              <a:t> del </a:t>
            </a:r>
            <a:r>
              <a:rPr lang="de-DE" dirty="0" err="1">
                <a:solidFill>
                  <a:srgbClr val="064496"/>
                </a:solidFill>
              </a:rPr>
              <a:t>settore</a:t>
            </a:r>
            <a:r>
              <a:rPr lang="de-DE" dirty="0">
                <a:solidFill>
                  <a:srgbClr val="064496"/>
                </a:solidFill>
              </a:rPr>
              <a:t> </a:t>
            </a:r>
            <a:r>
              <a:rPr lang="de-DE" dirty="0" err="1">
                <a:solidFill>
                  <a:srgbClr val="064496"/>
                </a:solidFill>
              </a:rPr>
              <a:t>pubblico</a:t>
            </a:r>
            <a:r>
              <a:rPr lang="de-DE" dirty="0">
                <a:solidFill>
                  <a:srgbClr val="064496"/>
                </a:solidFill>
              </a:rPr>
              <a:t>/</a:t>
            </a:r>
            <a:r>
              <a:rPr lang="de-DE" dirty="0" err="1">
                <a:solidFill>
                  <a:srgbClr val="064496"/>
                </a:solidFill>
              </a:rPr>
              <a:t>privato</a:t>
            </a:r>
            <a:r>
              <a:rPr lang="de-DE" dirty="0">
                <a:solidFill>
                  <a:srgbClr val="064496"/>
                </a:solidFill>
              </a:rPr>
              <a:t>: </a:t>
            </a:r>
          </a:p>
          <a:p>
            <a:pPr lvl="1">
              <a:buFont typeface="Arial" panose="020B0604020202020204" pitchFamily="34" charset="0"/>
              <a:buChar char="•"/>
            </a:pPr>
            <a:r>
              <a:rPr lang="de-DE" dirty="0" err="1">
                <a:solidFill>
                  <a:srgbClr val="064496"/>
                </a:solidFill>
              </a:rPr>
              <a:t>Dipendenti</a:t>
            </a:r>
            <a:r>
              <a:rPr lang="de-DE" dirty="0">
                <a:solidFill>
                  <a:srgbClr val="064496"/>
                </a:solidFill>
              </a:rPr>
              <a:t> </a:t>
            </a:r>
          </a:p>
          <a:p>
            <a:pPr lvl="1">
              <a:buFont typeface="Arial" panose="020B0604020202020204" pitchFamily="34" charset="0"/>
              <a:buChar char="•"/>
            </a:pPr>
            <a:r>
              <a:rPr lang="de-DE" dirty="0" err="1">
                <a:solidFill>
                  <a:srgbClr val="064496"/>
                </a:solidFill>
              </a:rPr>
              <a:t>Lavoratori</a:t>
            </a:r>
            <a:r>
              <a:rPr lang="de-DE" dirty="0">
                <a:solidFill>
                  <a:srgbClr val="064496"/>
                </a:solidFill>
              </a:rPr>
              <a:t> </a:t>
            </a:r>
            <a:r>
              <a:rPr lang="de-DE" dirty="0" err="1">
                <a:solidFill>
                  <a:srgbClr val="064496"/>
                </a:solidFill>
              </a:rPr>
              <a:t>autonomi</a:t>
            </a:r>
            <a:r>
              <a:rPr lang="de-DE" dirty="0">
                <a:solidFill>
                  <a:srgbClr val="064496"/>
                </a:solidFill>
              </a:rPr>
              <a:t> </a:t>
            </a:r>
          </a:p>
          <a:p>
            <a:pPr lvl="1">
              <a:buFont typeface="Arial" panose="020B0604020202020204" pitchFamily="34" charset="0"/>
              <a:buChar char="•"/>
            </a:pPr>
            <a:r>
              <a:rPr lang="de-DE" dirty="0" err="1">
                <a:solidFill>
                  <a:srgbClr val="064496"/>
                </a:solidFill>
              </a:rPr>
              <a:t>Liberi</a:t>
            </a:r>
            <a:r>
              <a:rPr lang="de-DE" dirty="0">
                <a:solidFill>
                  <a:srgbClr val="064496"/>
                </a:solidFill>
              </a:rPr>
              <a:t> </a:t>
            </a:r>
            <a:r>
              <a:rPr lang="de-DE" dirty="0" err="1">
                <a:solidFill>
                  <a:srgbClr val="064496"/>
                </a:solidFill>
              </a:rPr>
              <a:t>professionisti</a:t>
            </a:r>
            <a:r>
              <a:rPr lang="de-DE" dirty="0">
                <a:solidFill>
                  <a:srgbClr val="064496"/>
                </a:solidFill>
              </a:rPr>
              <a:t> e </a:t>
            </a:r>
            <a:r>
              <a:rPr lang="de-DE" dirty="0" err="1">
                <a:solidFill>
                  <a:srgbClr val="064496"/>
                </a:solidFill>
              </a:rPr>
              <a:t>consulenti</a:t>
            </a:r>
            <a:endParaRPr lang="de-DE" dirty="0">
              <a:solidFill>
                <a:srgbClr val="064496"/>
              </a:solidFill>
            </a:endParaRPr>
          </a:p>
          <a:p>
            <a:pPr lvl="1">
              <a:buFont typeface="Arial" panose="020B0604020202020204" pitchFamily="34" charset="0"/>
              <a:buChar char="•"/>
            </a:pPr>
            <a:r>
              <a:rPr lang="de-DE" dirty="0" err="1">
                <a:solidFill>
                  <a:srgbClr val="064496"/>
                </a:solidFill>
              </a:rPr>
              <a:t>Volontari</a:t>
            </a:r>
            <a:r>
              <a:rPr lang="de-DE" dirty="0">
                <a:solidFill>
                  <a:srgbClr val="064496"/>
                </a:solidFill>
              </a:rPr>
              <a:t> e </a:t>
            </a:r>
            <a:r>
              <a:rPr lang="de-DE" dirty="0" err="1">
                <a:solidFill>
                  <a:srgbClr val="064496"/>
                </a:solidFill>
              </a:rPr>
              <a:t>tirocinanti</a:t>
            </a:r>
            <a:endParaRPr lang="de-DE" dirty="0">
              <a:solidFill>
                <a:srgbClr val="064496"/>
              </a:solidFill>
            </a:endParaRPr>
          </a:p>
          <a:p>
            <a:pPr lvl="1">
              <a:buFont typeface="Arial" panose="020B0604020202020204" pitchFamily="34" charset="0"/>
              <a:buChar char="•"/>
            </a:pPr>
            <a:r>
              <a:rPr lang="de-DE" dirty="0" err="1">
                <a:solidFill>
                  <a:srgbClr val="064496"/>
                </a:solidFill>
              </a:rPr>
              <a:t>Azionisti</a:t>
            </a:r>
            <a:r>
              <a:rPr lang="de-DE" dirty="0">
                <a:solidFill>
                  <a:srgbClr val="064496"/>
                </a:solidFill>
              </a:rPr>
              <a:t> (</a:t>
            </a:r>
            <a:r>
              <a:rPr lang="de-DE" dirty="0" err="1">
                <a:solidFill>
                  <a:srgbClr val="064496"/>
                </a:solidFill>
              </a:rPr>
              <a:t>persone</a:t>
            </a:r>
            <a:r>
              <a:rPr lang="de-DE" dirty="0">
                <a:solidFill>
                  <a:srgbClr val="064496"/>
                </a:solidFill>
              </a:rPr>
              <a:t> </a:t>
            </a:r>
            <a:r>
              <a:rPr lang="de-DE" dirty="0" err="1">
                <a:solidFill>
                  <a:srgbClr val="064496"/>
                </a:solidFill>
              </a:rPr>
              <a:t>fisiche</a:t>
            </a:r>
            <a:r>
              <a:rPr lang="de-DE" dirty="0">
                <a:solidFill>
                  <a:srgbClr val="064496"/>
                </a:solidFill>
              </a:rPr>
              <a:t>)</a:t>
            </a:r>
          </a:p>
          <a:p>
            <a:pPr lvl="1">
              <a:buFont typeface="Arial" panose="020B0604020202020204" pitchFamily="34" charset="0"/>
              <a:buChar char="•"/>
            </a:pPr>
            <a:r>
              <a:rPr lang="de-DE" dirty="0" err="1">
                <a:solidFill>
                  <a:srgbClr val="064496"/>
                </a:solidFill>
              </a:rPr>
              <a:t>Persone</a:t>
            </a:r>
            <a:r>
              <a:rPr lang="de-DE" dirty="0">
                <a:solidFill>
                  <a:srgbClr val="064496"/>
                </a:solidFill>
              </a:rPr>
              <a:t> </a:t>
            </a:r>
            <a:r>
              <a:rPr lang="de-DE" dirty="0" err="1">
                <a:solidFill>
                  <a:srgbClr val="064496"/>
                </a:solidFill>
              </a:rPr>
              <a:t>con</a:t>
            </a:r>
            <a:r>
              <a:rPr lang="de-DE" dirty="0">
                <a:solidFill>
                  <a:srgbClr val="064496"/>
                </a:solidFill>
              </a:rPr>
              <a:t> </a:t>
            </a:r>
            <a:r>
              <a:rPr lang="de-DE" dirty="0" err="1">
                <a:solidFill>
                  <a:srgbClr val="064496"/>
                </a:solidFill>
              </a:rPr>
              <a:t>funzioni</a:t>
            </a:r>
            <a:r>
              <a:rPr lang="de-DE" dirty="0">
                <a:solidFill>
                  <a:srgbClr val="064496"/>
                </a:solidFill>
              </a:rPr>
              <a:t> di </a:t>
            </a:r>
            <a:r>
              <a:rPr lang="de-DE" dirty="0" err="1">
                <a:solidFill>
                  <a:srgbClr val="064496"/>
                </a:solidFill>
              </a:rPr>
              <a:t>amministrazione</a:t>
            </a:r>
            <a:r>
              <a:rPr lang="de-DE" dirty="0">
                <a:solidFill>
                  <a:srgbClr val="064496"/>
                </a:solidFill>
              </a:rPr>
              <a:t>, </a:t>
            </a:r>
            <a:r>
              <a:rPr lang="de-DE" dirty="0" err="1">
                <a:solidFill>
                  <a:srgbClr val="064496"/>
                </a:solidFill>
              </a:rPr>
              <a:t>direzione</a:t>
            </a:r>
            <a:r>
              <a:rPr lang="de-DE" dirty="0">
                <a:solidFill>
                  <a:srgbClr val="064496"/>
                </a:solidFill>
              </a:rPr>
              <a:t>, </a:t>
            </a:r>
            <a:r>
              <a:rPr lang="de-DE" dirty="0" err="1">
                <a:solidFill>
                  <a:srgbClr val="064496"/>
                </a:solidFill>
              </a:rPr>
              <a:t>controllo</a:t>
            </a:r>
            <a:r>
              <a:rPr lang="de-DE" dirty="0">
                <a:solidFill>
                  <a:srgbClr val="064496"/>
                </a:solidFill>
              </a:rPr>
              <a:t>, </a:t>
            </a:r>
            <a:r>
              <a:rPr lang="de-DE" dirty="0" err="1">
                <a:solidFill>
                  <a:srgbClr val="064496"/>
                </a:solidFill>
              </a:rPr>
              <a:t>vigilanza</a:t>
            </a:r>
            <a:r>
              <a:rPr lang="de-DE" dirty="0">
                <a:solidFill>
                  <a:srgbClr val="064496"/>
                </a:solidFill>
              </a:rPr>
              <a:t> o </a:t>
            </a:r>
            <a:r>
              <a:rPr lang="de-DE" dirty="0" err="1">
                <a:solidFill>
                  <a:srgbClr val="064496"/>
                </a:solidFill>
              </a:rPr>
              <a:t>rappresentanza</a:t>
            </a:r>
            <a:endParaRPr lang="de-DE" dirty="0">
              <a:solidFill>
                <a:srgbClr val="064496"/>
              </a:solidFill>
            </a:endParaRPr>
          </a:p>
        </p:txBody>
      </p:sp>
    </p:spTree>
    <p:extLst>
      <p:ext uri="{BB962C8B-B14F-4D97-AF65-F5344CB8AC3E}">
        <p14:creationId xmlns:p14="http://schemas.microsoft.com/office/powerpoint/2010/main" val="24535882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l"/>
            <a:r>
              <a:rPr lang="it-IT" sz="3200" b="1" dirty="0">
                <a:solidFill>
                  <a:srgbClr val="064496"/>
                </a:solidFill>
                <a:latin typeface="+mn-lt"/>
              </a:rPr>
              <a:t>Oggetto della segnalazione</a:t>
            </a:r>
          </a:p>
        </p:txBody>
      </p:sp>
      <p:sp>
        <p:nvSpPr>
          <p:cNvPr id="3" name="Segnaposto contenuto 2"/>
          <p:cNvSpPr>
            <a:spLocks noGrp="1"/>
          </p:cNvSpPr>
          <p:nvPr>
            <p:ph idx="1"/>
          </p:nvPr>
        </p:nvSpPr>
        <p:spPr>
          <a:xfrm>
            <a:off x="838199" y="1658928"/>
            <a:ext cx="10071683" cy="4525963"/>
          </a:xfrm>
        </p:spPr>
        <p:txBody>
          <a:bodyPr>
            <a:normAutofit/>
          </a:bodyPr>
          <a:lstStyle/>
          <a:p>
            <a:pPr algn="just"/>
            <a:r>
              <a:rPr lang="de-DE" dirty="0" err="1">
                <a:solidFill>
                  <a:srgbClr val="064496"/>
                </a:solidFill>
              </a:rPr>
              <a:t>Illeciti</a:t>
            </a:r>
            <a:r>
              <a:rPr lang="de-DE" dirty="0">
                <a:solidFill>
                  <a:srgbClr val="064496"/>
                </a:solidFill>
              </a:rPr>
              <a:t> </a:t>
            </a:r>
            <a:r>
              <a:rPr lang="de-DE" dirty="0" err="1">
                <a:solidFill>
                  <a:srgbClr val="064496"/>
                </a:solidFill>
              </a:rPr>
              <a:t>civili</a:t>
            </a:r>
            <a:endParaRPr lang="de-DE" dirty="0">
              <a:solidFill>
                <a:srgbClr val="064496"/>
              </a:solidFill>
            </a:endParaRPr>
          </a:p>
          <a:p>
            <a:pPr algn="just"/>
            <a:r>
              <a:rPr lang="de-DE" dirty="0" err="1">
                <a:solidFill>
                  <a:srgbClr val="064496"/>
                </a:solidFill>
              </a:rPr>
              <a:t>Illeciti</a:t>
            </a:r>
            <a:r>
              <a:rPr lang="de-DE" dirty="0">
                <a:solidFill>
                  <a:srgbClr val="064496"/>
                </a:solidFill>
              </a:rPr>
              <a:t> </a:t>
            </a:r>
            <a:r>
              <a:rPr lang="de-DE" dirty="0" err="1">
                <a:solidFill>
                  <a:srgbClr val="064496"/>
                </a:solidFill>
              </a:rPr>
              <a:t>amministrativi</a:t>
            </a:r>
            <a:endParaRPr lang="de-DE" dirty="0">
              <a:solidFill>
                <a:srgbClr val="064496"/>
              </a:solidFill>
            </a:endParaRPr>
          </a:p>
          <a:p>
            <a:pPr algn="just"/>
            <a:r>
              <a:rPr lang="de-DE" dirty="0" err="1">
                <a:solidFill>
                  <a:srgbClr val="064496"/>
                </a:solidFill>
              </a:rPr>
              <a:t>Condotte</a:t>
            </a:r>
            <a:r>
              <a:rPr lang="de-DE" dirty="0">
                <a:solidFill>
                  <a:srgbClr val="064496"/>
                </a:solidFill>
              </a:rPr>
              <a:t> </a:t>
            </a:r>
            <a:r>
              <a:rPr lang="de-DE" dirty="0" err="1">
                <a:solidFill>
                  <a:srgbClr val="064496"/>
                </a:solidFill>
              </a:rPr>
              <a:t>illecite</a:t>
            </a:r>
            <a:r>
              <a:rPr lang="de-DE" dirty="0">
                <a:solidFill>
                  <a:srgbClr val="064496"/>
                </a:solidFill>
              </a:rPr>
              <a:t> </a:t>
            </a:r>
            <a:r>
              <a:rPr lang="de-DE" dirty="0" err="1">
                <a:solidFill>
                  <a:srgbClr val="064496"/>
                </a:solidFill>
              </a:rPr>
              <a:t>rilevanti</a:t>
            </a:r>
            <a:r>
              <a:rPr lang="de-DE" dirty="0">
                <a:solidFill>
                  <a:srgbClr val="064496"/>
                </a:solidFill>
              </a:rPr>
              <a:t> ai </a:t>
            </a:r>
            <a:r>
              <a:rPr lang="de-DE" dirty="0" err="1">
                <a:solidFill>
                  <a:srgbClr val="064496"/>
                </a:solidFill>
              </a:rPr>
              <a:t>sensi</a:t>
            </a:r>
            <a:r>
              <a:rPr lang="de-DE" dirty="0">
                <a:solidFill>
                  <a:srgbClr val="064496"/>
                </a:solidFill>
              </a:rPr>
              <a:t> del </a:t>
            </a:r>
            <a:r>
              <a:rPr lang="de-DE" dirty="0" err="1">
                <a:solidFill>
                  <a:srgbClr val="064496"/>
                </a:solidFill>
              </a:rPr>
              <a:t>D.lgs</a:t>
            </a:r>
            <a:r>
              <a:rPr lang="de-DE" dirty="0">
                <a:solidFill>
                  <a:srgbClr val="064496"/>
                </a:solidFill>
              </a:rPr>
              <a:t>. 231/2001</a:t>
            </a:r>
          </a:p>
          <a:p>
            <a:pPr algn="just"/>
            <a:r>
              <a:rPr lang="de-DE" dirty="0" err="1">
                <a:solidFill>
                  <a:srgbClr val="064496"/>
                </a:solidFill>
              </a:rPr>
              <a:t>Illeciti</a:t>
            </a:r>
            <a:r>
              <a:rPr lang="de-DE" dirty="0">
                <a:solidFill>
                  <a:srgbClr val="064496"/>
                </a:solidFill>
              </a:rPr>
              <a:t> </a:t>
            </a:r>
            <a:r>
              <a:rPr lang="de-DE" dirty="0" err="1">
                <a:solidFill>
                  <a:srgbClr val="064496"/>
                </a:solidFill>
              </a:rPr>
              <a:t>penali</a:t>
            </a:r>
            <a:r>
              <a:rPr lang="de-DE" dirty="0">
                <a:solidFill>
                  <a:srgbClr val="064496"/>
                </a:solidFill>
              </a:rPr>
              <a:t> </a:t>
            </a:r>
          </a:p>
          <a:p>
            <a:pPr algn="just"/>
            <a:r>
              <a:rPr lang="de-DE" dirty="0" err="1">
                <a:solidFill>
                  <a:srgbClr val="064496"/>
                </a:solidFill>
              </a:rPr>
              <a:t>Illeciti</a:t>
            </a:r>
            <a:r>
              <a:rPr lang="de-DE" dirty="0">
                <a:solidFill>
                  <a:srgbClr val="064496"/>
                </a:solidFill>
              </a:rPr>
              <a:t> </a:t>
            </a:r>
            <a:r>
              <a:rPr lang="de-DE" dirty="0" err="1">
                <a:solidFill>
                  <a:srgbClr val="064496"/>
                </a:solidFill>
              </a:rPr>
              <a:t>contabili</a:t>
            </a:r>
            <a:endParaRPr lang="de-DE" dirty="0">
              <a:solidFill>
                <a:srgbClr val="064496"/>
              </a:solidFill>
            </a:endParaRPr>
          </a:p>
          <a:p>
            <a:pPr algn="just"/>
            <a:r>
              <a:rPr lang="de-DE" dirty="0" err="1">
                <a:solidFill>
                  <a:srgbClr val="064496"/>
                </a:solidFill>
              </a:rPr>
              <a:t>Violazioni</a:t>
            </a:r>
            <a:r>
              <a:rPr lang="de-DE" dirty="0">
                <a:solidFill>
                  <a:srgbClr val="064496"/>
                </a:solidFill>
              </a:rPr>
              <a:t> della </a:t>
            </a:r>
            <a:r>
              <a:rPr lang="de-DE" dirty="0" err="1">
                <a:solidFill>
                  <a:srgbClr val="064496"/>
                </a:solidFill>
              </a:rPr>
              <a:t>normativa</a:t>
            </a:r>
            <a:r>
              <a:rPr lang="de-DE" dirty="0">
                <a:solidFill>
                  <a:srgbClr val="064496"/>
                </a:solidFill>
              </a:rPr>
              <a:t> </a:t>
            </a:r>
            <a:r>
              <a:rPr lang="de-DE" dirty="0" err="1">
                <a:solidFill>
                  <a:srgbClr val="064496"/>
                </a:solidFill>
              </a:rPr>
              <a:t>europea</a:t>
            </a:r>
            <a:r>
              <a:rPr lang="de-DE" dirty="0">
                <a:solidFill>
                  <a:srgbClr val="064496"/>
                </a:solidFill>
              </a:rPr>
              <a:t> (p.es. </a:t>
            </a:r>
            <a:r>
              <a:rPr lang="de-DE" dirty="0" err="1">
                <a:solidFill>
                  <a:srgbClr val="064496"/>
                </a:solidFill>
              </a:rPr>
              <a:t>Contratti</a:t>
            </a:r>
            <a:r>
              <a:rPr lang="de-DE" dirty="0">
                <a:solidFill>
                  <a:srgbClr val="064496"/>
                </a:solidFill>
              </a:rPr>
              <a:t> </a:t>
            </a:r>
            <a:r>
              <a:rPr lang="de-DE" dirty="0" err="1">
                <a:solidFill>
                  <a:srgbClr val="064496"/>
                </a:solidFill>
              </a:rPr>
              <a:t>pubblici</a:t>
            </a:r>
            <a:r>
              <a:rPr lang="de-DE" dirty="0">
                <a:solidFill>
                  <a:srgbClr val="064496"/>
                </a:solidFill>
              </a:rPr>
              <a:t>; </a:t>
            </a:r>
            <a:r>
              <a:rPr lang="de-DE" dirty="0" err="1">
                <a:solidFill>
                  <a:srgbClr val="064496"/>
                </a:solidFill>
              </a:rPr>
              <a:t>sicurezza</a:t>
            </a:r>
            <a:r>
              <a:rPr lang="de-DE" dirty="0">
                <a:solidFill>
                  <a:srgbClr val="064496"/>
                </a:solidFill>
              </a:rPr>
              <a:t> e </a:t>
            </a:r>
            <a:r>
              <a:rPr lang="de-DE" dirty="0" err="1">
                <a:solidFill>
                  <a:srgbClr val="064496"/>
                </a:solidFill>
              </a:rPr>
              <a:t>conformità</a:t>
            </a:r>
            <a:r>
              <a:rPr lang="de-DE" dirty="0">
                <a:solidFill>
                  <a:srgbClr val="064496"/>
                </a:solidFill>
              </a:rPr>
              <a:t> </a:t>
            </a:r>
            <a:r>
              <a:rPr lang="de-DE" dirty="0" err="1">
                <a:solidFill>
                  <a:srgbClr val="064496"/>
                </a:solidFill>
              </a:rPr>
              <a:t>dei</a:t>
            </a:r>
            <a:r>
              <a:rPr lang="de-DE" dirty="0">
                <a:solidFill>
                  <a:srgbClr val="064496"/>
                </a:solidFill>
              </a:rPr>
              <a:t> </a:t>
            </a:r>
            <a:r>
              <a:rPr lang="de-DE" dirty="0" err="1">
                <a:solidFill>
                  <a:srgbClr val="064496"/>
                </a:solidFill>
              </a:rPr>
              <a:t>prodotti</a:t>
            </a:r>
            <a:r>
              <a:rPr lang="de-DE" dirty="0">
                <a:solidFill>
                  <a:srgbClr val="064496"/>
                </a:solidFill>
              </a:rPr>
              <a:t>, </a:t>
            </a:r>
            <a:r>
              <a:rPr lang="de-DE" dirty="0" err="1">
                <a:solidFill>
                  <a:srgbClr val="064496"/>
                </a:solidFill>
              </a:rPr>
              <a:t>tutela</a:t>
            </a:r>
            <a:r>
              <a:rPr lang="de-DE" dirty="0">
                <a:solidFill>
                  <a:srgbClr val="064496"/>
                </a:solidFill>
              </a:rPr>
              <a:t> </a:t>
            </a:r>
            <a:r>
              <a:rPr lang="de-DE" dirty="0" err="1">
                <a:solidFill>
                  <a:srgbClr val="064496"/>
                </a:solidFill>
              </a:rPr>
              <a:t>dell‘ambiente</a:t>
            </a:r>
            <a:r>
              <a:rPr lang="de-DE" dirty="0">
                <a:solidFill>
                  <a:srgbClr val="064496"/>
                </a:solidFill>
              </a:rPr>
              <a:t>, etc.)</a:t>
            </a:r>
          </a:p>
          <a:p>
            <a:endParaRPr lang="de-DE" dirty="0">
              <a:solidFill>
                <a:srgbClr val="064496"/>
              </a:solidFill>
            </a:endParaRPr>
          </a:p>
        </p:txBody>
      </p:sp>
    </p:spTree>
    <p:extLst>
      <p:ext uri="{BB962C8B-B14F-4D97-AF65-F5344CB8AC3E}">
        <p14:creationId xmlns:p14="http://schemas.microsoft.com/office/powerpoint/2010/main" val="13471169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l"/>
            <a:r>
              <a:rPr lang="it-IT" sz="3200" b="1" dirty="0">
                <a:solidFill>
                  <a:srgbClr val="064496"/>
                </a:solidFill>
                <a:latin typeface="+mn-lt"/>
              </a:rPr>
              <a:t>I canali di segnalazione: canale interno</a:t>
            </a:r>
          </a:p>
        </p:txBody>
      </p:sp>
      <p:sp>
        <p:nvSpPr>
          <p:cNvPr id="3" name="Segnaposto contenuto 2"/>
          <p:cNvSpPr>
            <a:spLocks noGrp="1"/>
          </p:cNvSpPr>
          <p:nvPr>
            <p:ph idx="1"/>
          </p:nvPr>
        </p:nvSpPr>
        <p:spPr>
          <a:xfrm>
            <a:off x="838200" y="1866550"/>
            <a:ext cx="9372600" cy="3632433"/>
          </a:xfrm>
        </p:spPr>
        <p:txBody>
          <a:bodyPr>
            <a:normAutofit/>
          </a:bodyPr>
          <a:lstStyle/>
          <a:p>
            <a:pPr marL="0" indent="0" algn="just">
              <a:buNone/>
            </a:pPr>
            <a:r>
              <a:rPr lang="de-DE" dirty="0" err="1">
                <a:solidFill>
                  <a:srgbClr val="064496"/>
                </a:solidFill>
              </a:rPr>
              <a:t>Deve</a:t>
            </a:r>
            <a:r>
              <a:rPr lang="de-DE" dirty="0">
                <a:solidFill>
                  <a:srgbClr val="064496"/>
                </a:solidFill>
              </a:rPr>
              <a:t> </a:t>
            </a:r>
            <a:r>
              <a:rPr lang="de-DE" dirty="0" err="1">
                <a:solidFill>
                  <a:srgbClr val="064496"/>
                </a:solidFill>
              </a:rPr>
              <a:t>garantire</a:t>
            </a:r>
            <a:r>
              <a:rPr lang="de-DE" dirty="0">
                <a:solidFill>
                  <a:srgbClr val="064496"/>
                </a:solidFill>
              </a:rPr>
              <a:t> la </a:t>
            </a:r>
            <a:r>
              <a:rPr lang="de-DE" dirty="0" err="1">
                <a:solidFill>
                  <a:srgbClr val="064496"/>
                </a:solidFill>
              </a:rPr>
              <a:t>riservatezza</a:t>
            </a:r>
            <a:r>
              <a:rPr lang="de-DE" dirty="0">
                <a:solidFill>
                  <a:srgbClr val="064496"/>
                </a:solidFill>
              </a:rPr>
              <a:t> </a:t>
            </a:r>
            <a:r>
              <a:rPr lang="de-DE" dirty="0" err="1">
                <a:solidFill>
                  <a:srgbClr val="064496"/>
                </a:solidFill>
              </a:rPr>
              <a:t>anche</a:t>
            </a:r>
            <a:r>
              <a:rPr lang="de-DE" dirty="0">
                <a:solidFill>
                  <a:srgbClr val="064496"/>
                </a:solidFill>
              </a:rPr>
              <a:t> </a:t>
            </a:r>
            <a:r>
              <a:rPr lang="de-DE" dirty="0" err="1">
                <a:solidFill>
                  <a:srgbClr val="064496"/>
                </a:solidFill>
              </a:rPr>
              <a:t>tramite</a:t>
            </a:r>
            <a:r>
              <a:rPr lang="de-DE" dirty="0">
                <a:solidFill>
                  <a:srgbClr val="064496"/>
                </a:solidFill>
              </a:rPr>
              <a:t> il </a:t>
            </a:r>
            <a:r>
              <a:rPr lang="de-DE" dirty="0" err="1">
                <a:solidFill>
                  <a:srgbClr val="064496"/>
                </a:solidFill>
              </a:rPr>
              <a:t>ricorso</a:t>
            </a:r>
            <a:r>
              <a:rPr lang="de-DE" dirty="0">
                <a:solidFill>
                  <a:srgbClr val="064496"/>
                </a:solidFill>
              </a:rPr>
              <a:t> a </a:t>
            </a:r>
            <a:r>
              <a:rPr lang="de-DE" dirty="0" err="1">
                <a:solidFill>
                  <a:srgbClr val="064496"/>
                </a:solidFill>
              </a:rPr>
              <a:t>strumenti</a:t>
            </a:r>
            <a:r>
              <a:rPr lang="de-DE" dirty="0">
                <a:solidFill>
                  <a:srgbClr val="064496"/>
                </a:solidFill>
              </a:rPr>
              <a:t> di </a:t>
            </a:r>
            <a:r>
              <a:rPr lang="de-DE" dirty="0" err="1">
                <a:solidFill>
                  <a:srgbClr val="064496"/>
                </a:solidFill>
              </a:rPr>
              <a:t>crittografia</a:t>
            </a:r>
            <a:endParaRPr lang="de-DE" dirty="0">
              <a:solidFill>
                <a:srgbClr val="064496"/>
              </a:solidFill>
            </a:endParaRPr>
          </a:p>
          <a:p>
            <a:pPr lvl="1" algn="just">
              <a:buFont typeface="Arial" panose="020B0604020202020204" pitchFamily="34" charset="0"/>
              <a:buChar char="•"/>
            </a:pPr>
            <a:r>
              <a:rPr lang="de-DE" dirty="0">
                <a:solidFill>
                  <a:srgbClr val="064496"/>
                </a:solidFill>
              </a:rPr>
              <a:t>della </a:t>
            </a:r>
            <a:r>
              <a:rPr lang="de-DE" dirty="0" err="1">
                <a:solidFill>
                  <a:srgbClr val="064496"/>
                </a:solidFill>
              </a:rPr>
              <a:t>persona</a:t>
            </a:r>
            <a:r>
              <a:rPr lang="de-DE" dirty="0">
                <a:solidFill>
                  <a:srgbClr val="064496"/>
                </a:solidFill>
              </a:rPr>
              <a:t> </a:t>
            </a:r>
            <a:r>
              <a:rPr lang="de-DE" dirty="0" err="1">
                <a:solidFill>
                  <a:srgbClr val="064496"/>
                </a:solidFill>
              </a:rPr>
              <a:t>segnalante</a:t>
            </a:r>
            <a:r>
              <a:rPr lang="de-DE" dirty="0">
                <a:solidFill>
                  <a:srgbClr val="064496"/>
                </a:solidFill>
              </a:rPr>
              <a:t>;</a:t>
            </a:r>
          </a:p>
          <a:p>
            <a:pPr lvl="1" algn="just">
              <a:buFont typeface="Arial" panose="020B0604020202020204" pitchFamily="34" charset="0"/>
              <a:buChar char="•"/>
            </a:pPr>
            <a:r>
              <a:rPr lang="de-DE" dirty="0">
                <a:solidFill>
                  <a:srgbClr val="064496"/>
                </a:solidFill>
              </a:rPr>
              <a:t>del </a:t>
            </a:r>
            <a:r>
              <a:rPr lang="de-DE" dirty="0" err="1">
                <a:solidFill>
                  <a:srgbClr val="064496"/>
                </a:solidFill>
              </a:rPr>
              <a:t>facilitatore</a:t>
            </a:r>
            <a:r>
              <a:rPr lang="de-DE" dirty="0">
                <a:solidFill>
                  <a:srgbClr val="064496"/>
                </a:solidFill>
              </a:rPr>
              <a:t>;</a:t>
            </a:r>
          </a:p>
          <a:p>
            <a:pPr lvl="1" algn="just">
              <a:buFont typeface="Arial" panose="020B0604020202020204" pitchFamily="34" charset="0"/>
              <a:buChar char="•"/>
            </a:pPr>
            <a:r>
              <a:rPr lang="de-DE" dirty="0">
                <a:solidFill>
                  <a:srgbClr val="064496"/>
                </a:solidFill>
              </a:rPr>
              <a:t>della </a:t>
            </a:r>
            <a:r>
              <a:rPr lang="de-DE" dirty="0" err="1">
                <a:solidFill>
                  <a:srgbClr val="064496"/>
                </a:solidFill>
              </a:rPr>
              <a:t>persona</a:t>
            </a:r>
            <a:r>
              <a:rPr lang="de-DE" dirty="0">
                <a:solidFill>
                  <a:srgbClr val="064496"/>
                </a:solidFill>
              </a:rPr>
              <a:t> </a:t>
            </a:r>
            <a:r>
              <a:rPr lang="de-DE" dirty="0" err="1">
                <a:solidFill>
                  <a:srgbClr val="064496"/>
                </a:solidFill>
              </a:rPr>
              <a:t>coinvolta</a:t>
            </a:r>
            <a:r>
              <a:rPr lang="de-DE" dirty="0">
                <a:solidFill>
                  <a:srgbClr val="064496"/>
                </a:solidFill>
              </a:rPr>
              <a:t> o </a:t>
            </a:r>
            <a:r>
              <a:rPr lang="de-DE" dirty="0" err="1">
                <a:solidFill>
                  <a:srgbClr val="064496"/>
                </a:solidFill>
              </a:rPr>
              <a:t>comunque</a:t>
            </a:r>
            <a:r>
              <a:rPr lang="de-DE" dirty="0">
                <a:solidFill>
                  <a:srgbClr val="064496"/>
                </a:solidFill>
              </a:rPr>
              <a:t> </a:t>
            </a:r>
            <a:r>
              <a:rPr lang="de-DE" dirty="0" err="1">
                <a:solidFill>
                  <a:srgbClr val="064496"/>
                </a:solidFill>
              </a:rPr>
              <a:t>dei</a:t>
            </a:r>
            <a:r>
              <a:rPr lang="de-DE" dirty="0">
                <a:solidFill>
                  <a:srgbClr val="064496"/>
                </a:solidFill>
              </a:rPr>
              <a:t> </a:t>
            </a:r>
            <a:r>
              <a:rPr lang="de-DE" dirty="0" err="1">
                <a:solidFill>
                  <a:srgbClr val="064496"/>
                </a:solidFill>
              </a:rPr>
              <a:t>soggetti</a:t>
            </a:r>
            <a:r>
              <a:rPr lang="de-DE" dirty="0">
                <a:solidFill>
                  <a:srgbClr val="064496"/>
                </a:solidFill>
              </a:rPr>
              <a:t> </a:t>
            </a:r>
            <a:r>
              <a:rPr lang="de-DE" dirty="0" err="1">
                <a:solidFill>
                  <a:srgbClr val="064496"/>
                </a:solidFill>
              </a:rPr>
              <a:t>menzionati</a:t>
            </a:r>
            <a:r>
              <a:rPr lang="de-DE" dirty="0">
                <a:solidFill>
                  <a:srgbClr val="064496"/>
                </a:solidFill>
              </a:rPr>
              <a:t> </a:t>
            </a:r>
            <a:r>
              <a:rPr lang="de-DE" dirty="0" err="1">
                <a:solidFill>
                  <a:srgbClr val="064496"/>
                </a:solidFill>
              </a:rPr>
              <a:t>nella</a:t>
            </a:r>
            <a:r>
              <a:rPr lang="de-DE" dirty="0">
                <a:solidFill>
                  <a:srgbClr val="064496"/>
                </a:solidFill>
              </a:rPr>
              <a:t> </a:t>
            </a:r>
            <a:r>
              <a:rPr lang="de-DE" dirty="0" err="1">
                <a:solidFill>
                  <a:srgbClr val="064496"/>
                </a:solidFill>
              </a:rPr>
              <a:t>segnalazione</a:t>
            </a:r>
            <a:r>
              <a:rPr lang="de-DE" dirty="0">
                <a:solidFill>
                  <a:srgbClr val="064496"/>
                </a:solidFill>
              </a:rPr>
              <a:t>;</a:t>
            </a:r>
          </a:p>
          <a:p>
            <a:pPr lvl="1" algn="just">
              <a:buFont typeface="Arial" panose="020B0604020202020204" pitchFamily="34" charset="0"/>
              <a:buChar char="•"/>
            </a:pPr>
            <a:r>
              <a:rPr lang="de-DE" dirty="0">
                <a:solidFill>
                  <a:srgbClr val="064496"/>
                </a:solidFill>
              </a:rPr>
              <a:t>del </a:t>
            </a:r>
            <a:r>
              <a:rPr lang="de-DE" dirty="0" err="1">
                <a:solidFill>
                  <a:srgbClr val="064496"/>
                </a:solidFill>
              </a:rPr>
              <a:t>contenuto</a:t>
            </a:r>
            <a:r>
              <a:rPr lang="de-DE" dirty="0">
                <a:solidFill>
                  <a:srgbClr val="064496"/>
                </a:solidFill>
              </a:rPr>
              <a:t> della </a:t>
            </a:r>
            <a:r>
              <a:rPr lang="de-DE" dirty="0" err="1">
                <a:solidFill>
                  <a:srgbClr val="064496"/>
                </a:solidFill>
              </a:rPr>
              <a:t>segnalazione</a:t>
            </a:r>
            <a:r>
              <a:rPr lang="de-DE" dirty="0">
                <a:solidFill>
                  <a:srgbClr val="064496"/>
                </a:solidFill>
              </a:rPr>
              <a:t> e della </a:t>
            </a:r>
            <a:r>
              <a:rPr lang="de-DE" dirty="0" err="1">
                <a:solidFill>
                  <a:srgbClr val="064496"/>
                </a:solidFill>
              </a:rPr>
              <a:t>relativa</a:t>
            </a:r>
            <a:r>
              <a:rPr lang="de-DE" dirty="0">
                <a:solidFill>
                  <a:srgbClr val="064496"/>
                </a:solidFill>
              </a:rPr>
              <a:t> </a:t>
            </a:r>
            <a:r>
              <a:rPr lang="de-DE" dirty="0" err="1">
                <a:solidFill>
                  <a:srgbClr val="064496"/>
                </a:solidFill>
              </a:rPr>
              <a:t>documentazione</a:t>
            </a:r>
            <a:r>
              <a:rPr lang="de-DE" dirty="0">
                <a:solidFill>
                  <a:srgbClr val="064496"/>
                </a:solidFill>
              </a:rPr>
              <a:t>.</a:t>
            </a:r>
          </a:p>
          <a:p>
            <a:pPr lvl="1" algn="just"/>
            <a:endParaRPr lang="de-DE" dirty="0">
              <a:solidFill>
                <a:srgbClr val="064496"/>
              </a:solidFill>
            </a:endParaRPr>
          </a:p>
          <a:p>
            <a:pPr lvl="1"/>
            <a:endParaRPr lang="de-DE" dirty="0">
              <a:solidFill>
                <a:srgbClr val="064496"/>
              </a:solidFill>
            </a:endParaRPr>
          </a:p>
          <a:p>
            <a:endParaRPr lang="de-DE" dirty="0">
              <a:solidFill>
                <a:srgbClr val="064496"/>
              </a:solidFill>
            </a:endParaRPr>
          </a:p>
        </p:txBody>
      </p:sp>
    </p:spTree>
    <p:extLst>
      <p:ext uri="{BB962C8B-B14F-4D97-AF65-F5344CB8AC3E}">
        <p14:creationId xmlns:p14="http://schemas.microsoft.com/office/powerpoint/2010/main" val="35904309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l"/>
            <a:r>
              <a:rPr lang="it-IT" sz="3200" b="1" dirty="0">
                <a:solidFill>
                  <a:srgbClr val="064496"/>
                </a:solidFill>
                <a:latin typeface="+mn-lt"/>
              </a:rPr>
              <a:t>I canali di segnalazione: canale interno</a:t>
            </a:r>
          </a:p>
        </p:txBody>
      </p:sp>
      <p:sp>
        <p:nvSpPr>
          <p:cNvPr id="3" name="Segnaposto contenuto 2"/>
          <p:cNvSpPr>
            <a:spLocks noGrp="1"/>
          </p:cNvSpPr>
          <p:nvPr>
            <p:ph idx="1"/>
          </p:nvPr>
        </p:nvSpPr>
        <p:spPr>
          <a:xfrm>
            <a:off x="889233" y="1921079"/>
            <a:ext cx="9321567" cy="3313651"/>
          </a:xfrm>
        </p:spPr>
        <p:txBody>
          <a:bodyPr>
            <a:normAutofit/>
          </a:bodyPr>
          <a:lstStyle/>
          <a:p>
            <a:pPr marL="0" indent="0">
              <a:buNone/>
            </a:pPr>
            <a:r>
              <a:rPr lang="de-DE" dirty="0" err="1">
                <a:solidFill>
                  <a:srgbClr val="064496"/>
                </a:solidFill>
              </a:rPr>
              <a:t>Deve</a:t>
            </a:r>
            <a:r>
              <a:rPr lang="de-DE" dirty="0">
                <a:solidFill>
                  <a:srgbClr val="064496"/>
                </a:solidFill>
              </a:rPr>
              <a:t> </a:t>
            </a:r>
            <a:r>
              <a:rPr lang="de-DE" dirty="0" err="1">
                <a:solidFill>
                  <a:srgbClr val="064496"/>
                </a:solidFill>
              </a:rPr>
              <a:t>consentire</a:t>
            </a:r>
            <a:r>
              <a:rPr lang="de-DE" dirty="0">
                <a:solidFill>
                  <a:srgbClr val="064496"/>
                </a:solidFill>
              </a:rPr>
              <a:t> di </a:t>
            </a:r>
            <a:r>
              <a:rPr lang="de-DE" dirty="0" err="1">
                <a:solidFill>
                  <a:srgbClr val="064496"/>
                </a:solidFill>
              </a:rPr>
              <a:t>effettuare</a:t>
            </a:r>
            <a:r>
              <a:rPr lang="de-DE" dirty="0">
                <a:solidFill>
                  <a:srgbClr val="064496"/>
                </a:solidFill>
              </a:rPr>
              <a:t> </a:t>
            </a:r>
            <a:r>
              <a:rPr lang="de-DE" dirty="0" err="1">
                <a:solidFill>
                  <a:srgbClr val="064496"/>
                </a:solidFill>
              </a:rPr>
              <a:t>segnalazioni</a:t>
            </a:r>
            <a:r>
              <a:rPr lang="de-DE" dirty="0">
                <a:solidFill>
                  <a:srgbClr val="064496"/>
                </a:solidFill>
              </a:rPr>
              <a:t>,</a:t>
            </a:r>
          </a:p>
          <a:p>
            <a:pPr lvl="1" algn="just">
              <a:buFont typeface="Arial" panose="020B0604020202020204" pitchFamily="34" charset="0"/>
              <a:buChar char="•"/>
            </a:pPr>
            <a:r>
              <a:rPr lang="de-DE" dirty="0">
                <a:solidFill>
                  <a:srgbClr val="064496"/>
                </a:solidFill>
              </a:rPr>
              <a:t>in forma </a:t>
            </a:r>
            <a:r>
              <a:rPr lang="de-DE" dirty="0" err="1">
                <a:solidFill>
                  <a:srgbClr val="064496"/>
                </a:solidFill>
              </a:rPr>
              <a:t>scritta</a:t>
            </a:r>
            <a:r>
              <a:rPr lang="de-DE" dirty="0">
                <a:solidFill>
                  <a:srgbClr val="064496"/>
                </a:solidFill>
              </a:rPr>
              <a:t>, </a:t>
            </a:r>
            <a:r>
              <a:rPr lang="de-DE" dirty="0" err="1">
                <a:solidFill>
                  <a:srgbClr val="064496"/>
                </a:solidFill>
              </a:rPr>
              <a:t>anche</a:t>
            </a:r>
            <a:r>
              <a:rPr lang="de-DE" dirty="0">
                <a:solidFill>
                  <a:srgbClr val="064496"/>
                </a:solidFill>
              </a:rPr>
              <a:t> </a:t>
            </a:r>
            <a:r>
              <a:rPr lang="de-DE" dirty="0" err="1">
                <a:solidFill>
                  <a:srgbClr val="064496"/>
                </a:solidFill>
              </a:rPr>
              <a:t>con</a:t>
            </a:r>
            <a:r>
              <a:rPr lang="de-DE" dirty="0">
                <a:solidFill>
                  <a:srgbClr val="064496"/>
                </a:solidFill>
              </a:rPr>
              <a:t> </a:t>
            </a:r>
            <a:r>
              <a:rPr lang="de-DE" dirty="0" err="1">
                <a:solidFill>
                  <a:srgbClr val="064496"/>
                </a:solidFill>
              </a:rPr>
              <a:t>modalità</a:t>
            </a:r>
            <a:r>
              <a:rPr lang="de-DE" dirty="0">
                <a:solidFill>
                  <a:srgbClr val="064496"/>
                </a:solidFill>
              </a:rPr>
              <a:t> </a:t>
            </a:r>
            <a:r>
              <a:rPr lang="de-DE" dirty="0" err="1">
                <a:solidFill>
                  <a:srgbClr val="064496"/>
                </a:solidFill>
              </a:rPr>
              <a:t>informatiche</a:t>
            </a:r>
            <a:r>
              <a:rPr lang="de-DE" dirty="0">
                <a:solidFill>
                  <a:srgbClr val="064496"/>
                </a:solidFill>
              </a:rPr>
              <a:t> (</a:t>
            </a:r>
            <a:r>
              <a:rPr lang="de-DE" dirty="0" err="1">
                <a:solidFill>
                  <a:srgbClr val="064496"/>
                </a:solidFill>
              </a:rPr>
              <a:t>piattaforma</a:t>
            </a:r>
            <a:r>
              <a:rPr lang="de-DE" dirty="0">
                <a:solidFill>
                  <a:srgbClr val="064496"/>
                </a:solidFill>
              </a:rPr>
              <a:t> online);</a:t>
            </a:r>
          </a:p>
          <a:p>
            <a:pPr lvl="1" algn="just">
              <a:buFont typeface="Arial" panose="020B0604020202020204" pitchFamily="34" charset="0"/>
              <a:buChar char="•"/>
            </a:pPr>
            <a:r>
              <a:rPr lang="de-DE" dirty="0">
                <a:solidFill>
                  <a:srgbClr val="064496"/>
                </a:solidFill>
              </a:rPr>
              <a:t>orale, </a:t>
            </a:r>
            <a:r>
              <a:rPr lang="de-DE" dirty="0" err="1">
                <a:solidFill>
                  <a:srgbClr val="064496"/>
                </a:solidFill>
              </a:rPr>
              <a:t>attraverso</a:t>
            </a:r>
            <a:r>
              <a:rPr lang="de-DE" dirty="0">
                <a:solidFill>
                  <a:srgbClr val="064496"/>
                </a:solidFill>
              </a:rPr>
              <a:t> </a:t>
            </a:r>
            <a:r>
              <a:rPr lang="de-DE" dirty="0" err="1">
                <a:solidFill>
                  <a:srgbClr val="064496"/>
                </a:solidFill>
              </a:rPr>
              <a:t>linee</a:t>
            </a:r>
            <a:r>
              <a:rPr lang="de-DE" dirty="0">
                <a:solidFill>
                  <a:srgbClr val="064496"/>
                </a:solidFill>
              </a:rPr>
              <a:t> </a:t>
            </a:r>
            <a:r>
              <a:rPr lang="de-DE" dirty="0" err="1">
                <a:solidFill>
                  <a:srgbClr val="064496"/>
                </a:solidFill>
              </a:rPr>
              <a:t>telefoniche</a:t>
            </a:r>
            <a:r>
              <a:rPr lang="de-DE" dirty="0">
                <a:solidFill>
                  <a:srgbClr val="064496"/>
                </a:solidFill>
              </a:rPr>
              <a:t> o in </a:t>
            </a:r>
            <a:r>
              <a:rPr lang="de-DE" dirty="0" err="1">
                <a:solidFill>
                  <a:srgbClr val="064496"/>
                </a:solidFill>
              </a:rPr>
              <a:t>alternativa</a:t>
            </a:r>
            <a:r>
              <a:rPr lang="de-DE" dirty="0">
                <a:solidFill>
                  <a:srgbClr val="064496"/>
                </a:solidFill>
              </a:rPr>
              <a:t> </a:t>
            </a:r>
            <a:r>
              <a:rPr lang="de-DE" dirty="0" err="1">
                <a:solidFill>
                  <a:srgbClr val="064496"/>
                </a:solidFill>
              </a:rPr>
              <a:t>con</a:t>
            </a:r>
            <a:r>
              <a:rPr lang="de-DE" dirty="0">
                <a:solidFill>
                  <a:srgbClr val="064496"/>
                </a:solidFill>
              </a:rPr>
              <a:t> </a:t>
            </a:r>
            <a:r>
              <a:rPr lang="de-DE" dirty="0" err="1">
                <a:solidFill>
                  <a:srgbClr val="064496"/>
                </a:solidFill>
              </a:rPr>
              <a:t>sistemi</a:t>
            </a:r>
            <a:r>
              <a:rPr lang="de-DE" dirty="0">
                <a:solidFill>
                  <a:srgbClr val="064496"/>
                </a:solidFill>
              </a:rPr>
              <a:t> di </a:t>
            </a:r>
            <a:r>
              <a:rPr lang="de-DE" dirty="0" err="1">
                <a:solidFill>
                  <a:srgbClr val="064496"/>
                </a:solidFill>
              </a:rPr>
              <a:t>messaggistica</a:t>
            </a:r>
            <a:r>
              <a:rPr lang="de-DE" dirty="0">
                <a:solidFill>
                  <a:srgbClr val="064496"/>
                </a:solidFill>
              </a:rPr>
              <a:t> </a:t>
            </a:r>
            <a:r>
              <a:rPr lang="de-DE" dirty="0" err="1">
                <a:solidFill>
                  <a:srgbClr val="064496"/>
                </a:solidFill>
              </a:rPr>
              <a:t>vocale</a:t>
            </a:r>
            <a:r>
              <a:rPr lang="de-DE" dirty="0">
                <a:solidFill>
                  <a:srgbClr val="064496"/>
                </a:solidFill>
              </a:rPr>
              <a:t>;</a:t>
            </a:r>
          </a:p>
          <a:p>
            <a:pPr lvl="1" algn="just">
              <a:buFont typeface="Arial" panose="020B0604020202020204" pitchFamily="34" charset="0"/>
              <a:buChar char="•"/>
            </a:pPr>
            <a:r>
              <a:rPr lang="de-DE" dirty="0" err="1">
                <a:solidFill>
                  <a:srgbClr val="064496"/>
                </a:solidFill>
              </a:rPr>
              <a:t>ovvero</a:t>
            </a:r>
            <a:r>
              <a:rPr lang="de-DE" dirty="0">
                <a:solidFill>
                  <a:srgbClr val="064496"/>
                </a:solidFill>
              </a:rPr>
              <a:t>, </a:t>
            </a:r>
            <a:r>
              <a:rPr lang="de-DE" dirty="0" err="1">
                <a:solidFill>
                  <a:srgbClr val="064496"/>
                </a:solidFill>
              </a:rPr>
              <a:t>su</a:t>
            </a:r>
            <a:r>
              <a:rPr lang="de-DE" dirty="0">
                <a:solidFill>
                  <a:srgbClr val="064496"/>
                </a:solidFill>
              </a:rPr>
              <a:t> </a:t>
            </a:r>
            <a:r>
              <a:rPr lang="de-DE" dirty="0" err="1">
                <a:solidFill>
                  <a:srgbClr val="064496"/>
                </a:solidFill>
              </a:rPr>
              <a:t>richiesta</a:t>
            </a:r>
            <a:r>
              <a:rPr lang="de-DE" dirty="0">
                <a:solidFill>
                  <a:srgbClr val="064496"/>
                </a:solidFill>
              </a:rPr>
              <a:t> della personal </a:t>
            </a:r>
            <a:r>
              <a:rPr lang="de-DE" dirty="0" err="1">
                <a:solidFill>
                  <a:srgbClr val="064496"/>
                </a:solidFill>
              </a:rPr>
              <a:t>segnalante</a:t>
            </a:r>
            <a:r>
              <a:rPr lang="de-DE" dirty="0">
                <a:solidFill>
                  <a:srgbClr val="064496"/>
                </a:solidFill>
              </a:rPr>
              <a:t>, </a:t>
            </a:r>
            <a:r>
              <a:rPr lang="de-DE" dirty="0" err="1">
                <a:solidFill>
                  <a:srgbClr val="064496"/>
                </a:solidFill>
              </a:rPr>
              <a:t>mediante</a:t>
            </a:r>
            <a:r>
              <a:rPr lang="de-DE" dirty="0">
                <a:solidFill>
                  <a:srgbClr val="064496"/>
                </a:solidFill>
              </a:rPr>
              <a:t> </a:t>
            </a:r>
            <a:r>
              <a:rPr lang="de-DE" dirty="0" err="1">
                <a:solidFill>
                  <a:srgbClr val="064496"/>
                </a:solidFill>
              </a:rPr>
              <a:t>un</a:t>
            </a:r>
            <a:r>
              <a:rPr lang="de-DE" dirty="0">
                <a:solidFill>
                  <a:srgbClr val="064496"/>
                </a:solidFill>
              </a:rPr>
              <a:t> </a:t>
            </a:r>
            <a:r>
              <a:rPr lang="de-DE" dirty="0" err="1">
                <a:solidFill>
                  <a:srgbClr val="064496"/>
                </a:solidFill>
              </a:rPr>
              <a:t>incontro</a:t>
            </a:r>
            <a:r>
              <a:rPr lang="de-DE" dirty="0">
                <a:solidFill>
                  <a:srgbClr val="064496"/>
                </a:solidFill>
              </a:rPr>
              <a:t> </a:t>
            </a:r>
            <a:r>
              <a:rPr lang="de-DE" dirty="0" err="1">
                <a:solidFill>
                  <a:srgbClr val="064496"/>
                </a:solidFill>
              </a:rPr>
              <a:t>diretto</a:t>
            </a:r>
            <a:r>
              <a:rPr lang="de-DE" dirty="0">
                <a:solidFill>
                  <a:srgbClr val="064496"/>
                </a:solidFill>
              </a:rPr>
              <a:t> </a:t>
            </a:r>
            <a:r>
              <a:rPr lang="de-DE" dirty="0" err="1">
                <a:solidFill>
                  <a:srgbClr val="064496"/>
                </a:solidFill>
              </a:rPr>
              <a:t>fissato</a:t>
            </a:r>
            <a:r>
              <a:rPr lang="de-DE" dirty="0">
                <a:solidFill>
                  <a:srgbClr val="064496"/>
                </a:solidFill>
              </a:rPr>
              <a:t> </a:t>
            </a:r>
            <a:r>
              <a:rPr lang="de-DE" dirty="0" err="1">
                <a:solidFill>
                  <a:srgbClr val="064496"/>
                </a:solidFill>
              </a:rPr>
              <a:t>entro</a:t>
            </a:r>
            <a:r>
              <a:rPr lang="de-DE" dirty="0">
                <a:solidFill>
                  <a:srgbClr val="064496"/>
                </a:solidFill>
              </a:rPr>
              <a:t> </a:t>
            </a:r>
            <a:r>
              <a:rPr lang="de-DE" dirty="0" err="1">
                <a:solidFill>
                  <a:srgbClr val="064496"/>
                </a:solidFill>
              </a:rPr>
              <a:t>un</a:t>
            </a:r>
            <a:r>
              <a:rPr lang="de-DE" dirty="0">
                <a:solidFill>
                  <a:srgbClr val="064496"/>
                </a:solidFill>
              </a:rPr>
              <a:t> </a:t>
            </a:r>
            <a:r>
              <a:rPr lang="de-DE" dirty="0" err="1">
                <a:solidFill>
                  <a:srgbClr val="064496"/>
                </a:solidFill>
              </a:rPr>
              <a:t>termine</a:t>
            </a:r>
            <a:r>
              <a:rPr lang="de-DE" dirty="0">
                <a:solidFill>
                  <a:srgbClr val="064496"/>
                </a:solidFill>
              </a:rPr>
              <a:t> </a:t>
            </a:r>
            <a:r>
              <a:rPr lang="de-DE" dirty="0" err="1">
                <a:solidFill>
                  <a:srgbClr val="064496"/>
                </a:solidFill>
              </a:rPr>
              <a:t>ragionevole</a:t>
            </a:r>
            <a:r>
              <a:rPr lang="de-DE" dirty="0">
                <a:solidFill>
                  <a:srgbClr val="064496"/>
                </a:solidFill>
              </a:rPr>
              <a:t>.</a:t>
            </a:r>
          </a:p>
          <a:p>
            <a:pPr lvl="1"/>
            <a:endParaRPr lang="de-DE" dirty="0">
              <a:solidFill>
                <a:srgbClr val="064496"/>
              </a:solidFill>
            </a:endParaRPr>
          </a:p>
          <a:p>
            <a:pPr lvl="1"/>
            <a:endParaRPr lang="de-DE" dirty="0">
              <a:solidFill>
                <a:srgbClr val="064496"/>
              </a:solidFill>
            </a:endParaRPr>
          </a:p>
          <a:p>
            <a:endParaRPr lang="de-DE" dirty="0">
              <a:solidFill>
                <a:srgbClr val="064496"/>
              </a:solidFill>
            </a:endParaRPr>
          </a:p>
        </p:txBody>
      </p:sp>
    </p:spTree>
    <p:extLst>
      <p:ext uri="{BB962C8B-B14F-4D97-AF65-F5344CB8AC3E}">
        <p14:creationId xmlns:p14="http://schemas.microsoft.com/office/powerpoint/2010/main" val="6483431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l"/>
            <a:r>
              <a:rPr lang="it-IT" sz="3200" b="1" dirty="0">
                <a:solidFill>
                  <a:srgbClr val="064496"/>
                </a:solidFill>
                <a:latin typeface="+mn-lt"/>
              </a:rPr>
              <a:t>Destinatario delle segnalazioni interne</a:t>
            </a:r>
          </a:p>
        </p:txBody>
      </p:sp>
      <p:sp>
        <p:nvSpPr>
          <p:cNvPr id="3" name="Segnaposto contenuto 2"/>
          <p:cNvSpPr>
            <a:spLocks noGrp="1"/>
          </p:cNvSpPr>
          <p:nvPr>
            <p:ph idx="1"/>
          </p:nvPr>
        </p:nvSpPr>
        <p:spPr>
          <a:xfrm>
            <a:off x="771787" y="1658928"/>
            <a:ext cx="10129707" cy="3550635"/>
          </a:xfrm>
        </p:spPr>
        <p:txBody>
          <a:bodyPr>
            <a:normAutofit/>
          </a:bodyPr>
          <a:lstStyle/>
          <a:p>
            <a:pPr marL="0" indent="0">
              <a:buNone/>
            </a:pPr>
            <a:r>
              <a:rPr lang="de-DE" dirty="0">
                <a:solidFill>
                  <a:srgbClr val="064496"/>
                </a:solidFill>
              </a:rPr>
              <a:t>I </a:t>
            </a:r>
            <a:r>
              <a:rPr lang="de-DE" dirty="0" err="1">
                <a:solidFill>
                  <a:srgbClr val="064496"/>
                </a:solidFill>
              </a:rPr>
              <a:t>canali</a:t>
            </a:r>
            <a:r>
              <a:rPr lang="de-DE" dirty="0">
                <a:solidFill>
                  <a:srgbClr val="064496"/>
                </a:solidFill>
              </a:rPr>
              <a:t> di </a:t>
            </a:r>
            <a:r>
              <a:rPr lang="de-DE" dirty="0" err="1">
                <a:solidFill>
                  <a:srgbClr val="064496"/>
                </a:solidFill>
              </a:rPr>
              <a:t>segnalazione</a:t>
            </a:r>
            <a:r>
              <a:rPr lang="de-DE" dirty="0">
                <a:solidFill>
                  <a:srgbClr val="064496"/>
                </a:solidFill>
              </a:rPr>
              <a:t> </a:t>
            </a:r>
            <a:r>
              <a:rPr lang="de-DE" dirty="0" err="1">
                <a:solidFill>
                  <a:srgbClr val="064496"/>
                </a:solidFill>
              </a:rPr>
              <a:t>interni</a:t>
            </a:r>
            <a:r>
              <a:rPr lang="de-DE" dirty="0">
                <a:solidFill>
                  <a:srgbClr val="064496"/>
                </a:solidFill>
              </a:rPr>
              <a:t> </a:t>
            </a:r>
            <a:r>
              <a:rPr lang="de-DE" dirty="0" err="1">
                <a:solidFill>
                  <a:srgbClr val="064496"/>
                </a:solidFill>
              </a:rPr>
              <a:t>sono</a:t>
            </a:r>
            <a:r>
              <a:rPr lang="de-DE" dirty="0">
                <a:solidFill>
                  <a:srgbClr val="064496"/>
                </a:solidFill>
              </a:rPr>
              <a:t> </a:t>
            </a:r>
            <a:r>
              <a:rPr lang="de-DE" dirty="0" err="1">
                <a:solidFill>
                  <a:srgbClr val="064496"/>
                </a:solidFill>
              </a:rPr>
              <a:t>affidati</a:t>
            </a:r>
            <a:r>
              <a:rPr lang="de-DE" dirty="0">
                <a:solidFill>
                  <a:srgbClr val="064496"/>
                </a:solidFill>
              </a:rPr>
              <a:t>, per la </a:t>
            </a:r>
            <a:r>
              <a:rPr lang="de-DE" dirty="0" err="1">
                <a:solidFill>
                  <a:srgbClr val="064496"/>
                </a:solidFill>
              </a:rPr>
              <a:t>gestione</a:t>
            </a:r>
            <a:r>
              <a:rPr lang="de-DE" dirty="0">
                <a:solidFill>
                  <a:srgbClr val="064496"/>
                </a:solidFill>
              </a:rPr>
              <a:t>, </a:t>
            </a:r>
            <a:r>
              <a:rPr lang="de-DE" dirty="0" err="1">
                <a:solidFill>
                  <a:srgbClr val="064496"/>
                </a:solidFill>
              </a:rPr>
              <a:t>alternativamente</a:t>
            </a:r>
            <a:r>
              <a:rPr lang="de-DE" dirty="0">
                <a:solidFill>
                  <a:srgbClr val="064496"/>
                </a:solidFill>
              </a:rPr>
              <a:t>:</a:t>
            </a:r>
          </a:p>
          <a:p>
            <a:pPr lvl="1" algn="just">
              <a:buFont typeface="Arial" panose="020B0604020202020204" pitchFamily="34" charset="0"/>
              <a:buChar char="•"/>
            </a:pPr>
            <a:r>
              <a:rPr lang="de-DE" dirty="0">
                <a:solidFill>
                  <a:srgbClr val="064496"/>
                </a:solidFill>
              </a:rPr>
              <a:t>a </a:t>
            </a:r>
            <a:r>
              <a:rPr lang="de-DE" dirty="0" err="1">
                <a:solidFill>
                  <a:srgbClr val="064496"/>
                </a:solidFill>
              </a:rPr>
              <a:t>una</a:t>
            </a:r>
            <a:r>
              <a:rPr lang="de-DE" dirty="0">
                <a:solidFill>
                  <a:srgbClr val="064496"/>
                </a:solidFill>
              </a:rPr>
              <a:t> </a:t>
            </a:r>
            <a:r>
              <a:rPr lang="de-DE" dirty="0" err="1">
                <a:solidFill>
                  <a:srgbClr val="064496"/>
                </a:solidFill>
              </a:rPr>
              <a:t>persona</a:t>
            </a:r>
            <a:r>
              <a:rPr lang="de-DE" dirty="0">
                <a:solidFill>
                  <a:srgbClr val="064496"/>
                </a:solidFill>
              </a:rPr>
              <a:t> </a:t>
            </a:r>
            <a:r>
              <a:rPr lang="de-DE" dirty="0" err="1">
                <a:solidFill>
                  <a:srgbClr val="064496"/>
                </a:solidFill>
              </a:rPr>
              <a:t>interna</a:t>
            </a:r>
            <a:r>
              <a:rPr lang="de-DE" dirty="0">
                <a:solidFill>
                  <a:srgbClr val="064496"/>
                </a:solidFill>
              </a:rPr>
              <a:t> </a:t>
            </a:r>
            <a:r>
              <a:rPr lang="de-DE" dirty="0" err="1">
                <a:solidFill>
                  <a:srgbClr val="064496"/>
                </a:solidFill>
              </a:rPr>
              <a:t>all‘amministrazione</a:t>
            </a:r>
            <a:r>
              <a:rPr lang="de-DE" dirty="0">
                <a:solidFill>
                  <a:srgbClr val="064496"/>
                </a:solidFill>
              </a:rPr>
              <a:t>/ente (</a:t>
            </a:r>
            <a:r>
              <a:rPr lang="de-DE" dirty="0" err="1">
                <a:solidFill>
                  <a:srgbClr val="064496"/>
                </a:solidFill>
              </a:rPr>
              <a:t>amministrazioni</a:t>
            </a:r>
            <a:r>
              <a:rPr lang="de-DE" dirty="0">
                <a:solidFill>
                  <a:srgbClr val="064496"/>
                </a:solidFill>
              </a:rPr>
              <a:t> </a:t>
            </a:r>
            <a:r>
              <a:rPr lang="de-DE" dirty="0" err="1">
                <a:solidFill>
                  <a:srgbClr val="064496"/>
                </a:solidFill>
              </a:rPr>
              <a:t>pubbliche</a:t>
            </a:r>
            <a:r>
              <a:rPr lang="de-DE" dirty="0">
                <a:solidFill>
                  <a:srgbClr val="064496"/>
                </a:solidFill>
              </a:rPr>
              <a:t>: RPCT);</a:t>
            </a:r>
          </a:p>
          <a:p>
            <a:pPr lvl="1" algn="just">
              <a:buFont typeface="Arial" panose="020B0604020202020204" pitchFamily="34" charset="0"/>
              <a:buChar char="•"/>
            </a:pPr>
            <a:r>
              <a:rPr lang="de-DE" dirty="0">
                <a:solidFill>
                  <a:srgbClr val="064496"/>
                </a:solidFill>
              </a:rPr>
              <a:t>a </a:t>
            </a:r>
            <a:r>
              <a:rPr lang="de-DE" dirty="0" err="1">
                <a:solidFill>
                  <a:srgbClr val="064496"/>
                </a:solidFill>
              </a:rPr>
              <a:t>un</a:t>
            </a:r>
            <a:r>
              <a:rPr lang="de-DE" dirty="0">
                <a:solidFill>
                  <a:srgbClr val="064496"/>
                </a:solidFill>
              </a:rPr>
              <a:t> </a:t>
            </a:r>
            <a:r>
              <a:rPr lang="de-DE" dirty="0" err="1">
                <a:solidFill>
                  <a:srgbClr val="064496"/>
                </a:solidFill>
              </a:rPr>
              <a:t>ufficio</a:t>
            </a:r>
            <a:r>
              <a:rPr lang="de-DE" dirty="0">
                <a:solidFill>
                  <a:srgbClr val="064496"/>
                </a:solidFill>
              </a:rPr>
              <a:t> </a:t>
            </a:r>
            <a:r>
              <a:rPr lang="de-DE" dirty="0" err="1">
                <a:solidFill>
                  <a:srgbClr val="064496"/>
                </a:solidFill>
              </a:rPr>
              <a:t>dell‘amministrazione</a:t>
            </a:r>
            <a:r>
              <a:rPr lang="de-DE" dirty="0">
                <a:solidFill>
                  <a:srgbClr val="064496"/>
                </a:solidFill>
              </a:rPr>
              <a:t>/ente </a:t>
            </a:r>
            <a:r>
              <a:rPr lang="de-DE" dirty="0" err="1">
                <a:solidFill>
                  <a:srgbClr val="064496"/>
                </a:solidFill>
              </a:rPr>
              <a:t>con</a:t>
            </a:r>
            <a:r>
              <a:rPr lang="de-DE" dirty="0">
                <a:solidFill>
                  <a:srgbClr val="064496"/>
                </a:solidFill>
              </a:rPr>
              <a:t> personale </a:t>
            </a:r>
            <a:r>
              <a:rPr lang="de-DE" dirty="0" err="1">
                <a:solidFill>
                  <a:srgbClr val="064496"/>
                </a:solidFill>
              </a:rPr>
              <a:t>appositamente</a:t>
            </a:r>
            <a:r>
              <a:rPr lang="de-DE" dirty="0">
                <a:solidFill>
                  <a:srgbClr val="064496"/>
                </a:solidFill>
              </a:rPr>
              <a:t> </a:t>
            </a:r>
            <a:r>
              <a:rPr lang="de-DE" dirty="0" err="1">
                <a:solidFill>
                  <a:srgbClr val="064496"/>
                </a:solidFill>
              </a:rPr>
              <a:t>dedicato</a:t>
            </a:r>
            <a:r>
              <a:rPr lang="de-DE" dirty="0">
                <a:solidFill>
                  <a:srgbClr val="064496"/>
                </a:solidFill>
              </a:rPr>
              <a:t> (</a:t>
            </a:r>
            <a:r>
              <a:rPr lang="de-DE" i="1" dirty="0" err="1">
                <a:solidFill>
                  <a:srgbClr val="064496"/>
                </a:solidFill>
              </a:rPr>
              <a:t>soggetti</a:t>
            </a:r>
            <a:r>
              <a:rPr lang="de-DE" i="1" dirty="0">
                <a:solidFill>
                  <a:srgbClr val="064496"/>
                </a:solidFill>
              </a:rPr>
              <a:t> </a:t>
            </a:r>
            <a:r>
              <a:rPr lang="de-DE" i="1" dirty="0" err="1">
                <a:solidFill>
                  <a:srgbClr val="064496"/>
                </a:solidFill>
              </a:rPr>
              <a:t>privati</a:t>
            </a:r>
            <a:r>
              <a:rPr lang="de-DE" i="1" dirty="0">
                <a:solidFill>
                  <a:srgbClr val="064496"/>
                </a:solidFill>
              </a:rPr>
              <a:t>: </a:t>
            </a:r>
            <a:r>
              <a:rPr lang="de-DE" i="1" dirty="0" err="1">
                <a:solidFill>
                  <a:srgbClr val="064496"/>
                </a:solidFill>
              </a:rPr>
              <a:t>OdV</a:t>
            </a:r>
            <a:r>
              <a:rPr lang="de-DE" i="1" dirty="0">
                <a:solidFill>
                  <a:srgbClr val="064496"/>
                </a:solidFill>
              </a:rPr>
              <a:t> o internal </a:t>
            </a:r>
            <a:r>
              <a:rPr lang="de-DE" i="1" dirty="0" err="1">
                <a:solidFill>
                  <a:srgbClr val="064496"/>
                </a:solidFill>
              </a:rPr>
              <a:t>audit</a:t>
            </a:r>
            <a:r>
              <a:rPr lang="de-DE" dirty="0">
                <a:solidFill>
                  <a:srgbClr val="064496"/>
                </a:solidFill>
              </a:rPr>
              <a:t>);</a:t>
            </a:r>
          </a:p>
          <a:p>
            <a:pPr lvl="1" algn="just">
              <a:buFont typeface="Arial" panose="020B0604020202020204" pitchFamily="34" charset="0"/>
              <a:buChar char="•"/>
            </a:pPr>
            <a:r>
              <a:rPr lang="de-DE" dirty="0">
                <a:solidFill>
                  <a:srgbClr val="064496"/>
                </a:solidFill>
              </a:rPr>
              <a:t>ad </a:t>
            </a:r>
            <a:r>
              <a:rPr lang="de-DE" dirty="0" err="1">
                <a:solidFill>
                  <a:srgbClr val="064496"/>
                </a:solidFill>
              </a:rPr>
              <a:t>un</a:t>
            </a:r>
            <a:r>
              <a:rPr lang="de-DE" dirty="0">
                <a:solidFill>
                  <a:srgbClr val="064496"/>
                </a:solidFill>
              </a:rPr>
              <a:t> </a:t>
            </a:r>
            <a:r>
              <a:rPr lang="de-DE" dirty="0" err="1">
                <a:solidFill>
                  <a:srgbClr val="064496"/>
                </a:solidFill>
              </a:rPr>
              <a:t>soggetto</a:t>
            </a:r>
            <a:r>
              <a:rPr lang="de-DE" dirty="0">
                <a:solidFill>
                  <a:srgbClr val="064496"/>
                </a:solidFill>
              </a:rPr>
              <a:t> </a:t>
            </a:r>
            <a:r>
              <a:rPr lang="de-DE" dirty="0" err="1">
                <a:solidFill>
                  <a:srgbClr val="064496"/>
                </a:solidFill>
              </a:rPr>
              <a:t>esterno</a:t>
            </a:r>
            <a:r>
              <a:rPr lang="de-DE" dirty="0">
                <a:solidFill>
                  <a:srgbClr val="064496"/>
                </a:solidFill>
              </a:rPr>
              <a:t> (</a:t>
            </a:r>
            <a:r>
              <a:rPr lang="de-DE" i="1" dirty="0" err="1">
                <a:solidFill>
                  <a:srgbClr val="064496"/>
                </a:solidFill>
              </a:rPr>
              <a:t>ombudsman</a:t>
            </a:r>
            <a:r>
              <a:rPr lang="de-DE" dirty="0">
                <a:solidFill>
                  <a:srgbClr val="064496"/>
                </a:solidFill>
              </a:rPr>
              <a:t>).</a:t>
            </a:r>
          </a:p>
          <a:p>
            <a:pPr lvl="1"/>
            <a:endParaRPr lang="de-DE" dirty="0">
              <a:solidFill>
                <a:srgbClr val="064496"/>
              </a:solidFill>
            </a:endParaRPr>
          </a:p>
          <a:p>
            <a:pPr lvl="1"/>
            <a:endParaRPr lang="de-DE" dirty="0">
              <a:solidFill>
                <a:srgbClr val="064496"/>
              </a:solidFill>
            </a:endParaRPr>
          </a:p>
          <a:p>
            <a:endParaRPr lang="de-DE" dirty="0">
              <a:solidFill>
                <a:srgbClr val="064496"/>
              </a:solidFill>
            </a:endParaRPr>
          </a:p>
        </p:txBody>
      </p:sp>
    </p:spTree>
    <p:extLst>
      <p:ext uri="{BB962C8B-B14F-4D97-AF65-F5344CB8AC3E}">
        <p14:creationId xmlns:p14="http://schemas.microsoft.com/office/powerpoint/2010/main" val="25821818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l"/>
            <a:r>
              <a:rPr lang="it-IT" sz="3200" b="1" dirty="0">
                <a:solidFill>
                  <a:srgbClr val="064496"/>
                </a:solidFill>
                <a:latin typeface="+mn-lt"/>
              </a:rPr>
              <a:t>Attività del destinatario delle segnalazioni interne</a:t>
            </a:r>
          </a:p>
        </p:txBody>
      </p:sp>
      <p:sp>
        <p:nvSpPr>
          <p:cNvPr id="3" name="Segnaposto contenuto 2"/>
          <p:cNvSpPr>
            <a:spLocks noGrp="1"/>
          </p:cNvSpPr>
          <p:nvPr>
            <p:ph idx="1"/>
          </p:nvPr>
        </p:nvSpPr>
        <p:spPr>
          <a:xfrm>
            <a:off x="675314" y="1916884"/>
            <a:ext cx="9535486" cy="3309457"/>
          </a:xfrm>
        </p:spPr>
        <p:txBody>
          <a:bodyPr>
            <a:normAutofit/>
          </a:bodyPr>
          <a:lstStyle/>
          <a:p>
            <a:pPr algn="just"/>
            <a:r>
              <a:rPr lang="de-DE" dirty="0" err="1">
                <a:solidFill>
                  <a:srgbClr val="064496"/>
                </a:solidFill>
              </a:rPr>
              <a:t>rilasciare</a:t>
            </a:r>
            <a:r>
              <a:rPr lang="de-DE" dirty="0">
                <a:solidFill>
                  <a:srgbClr val="064496"/>
                </a:solidFill>
              </a:rPr>
              <a:t> al </a:t>
            </a:r>
            <a:r>
              <a:rPr lang="de-DE" dirty="0" err="1">
                <a:solidFill>
                  <a:srgbClr val="064496"/>
                </a:solidFill>
              </a:rPr>
              <a:t>segnalante</a:t>
            </a:r>
            <a:r>
              <a:rPr lang="de-DE" dirty="0">
                <a:solidFill>
                  <a:srgbClr val="064496"/>
                </a:solidFill>
              </a:rPr>
              <a:t> </a:t>
            </a:r>
            <a:r>
              <a:rPr lang="de-DE" dirty="0" err="1">
                <a:solidFill>
                  <a:srgbClr val="064496"/>
                </a:solidFill>
              </a:rPr>
              <a:t>un</a:t>
            </a:r>
            <a:r>
              <a:rPr lang="de-DE" dirty="0">
                <a:solidFill>
                  <a:srgbClr val="064496"/>
                </a:solidFill>
              </a:rPr>
              <a:t> </a:t>
            </a:r>
            <a:r>
              <a:rPr lang="de-DE" dirty="0" err="1">
                <a:solidFill>
                  <a:srgbClr val="064496"/>
                </a:solidFill>
              </a:rPr>
              <a:t>avviso</a:t>
            </a:r>
            <a:r>
              <a:rPr lang="de-DE" dirty="0">
                <a:solidFill>
                  <a:srgbClr val="064496"/>
                </a:solidFill>
              </a:rPr>
              <a:t> di </a:t>
            </a:r>
            <a:r>
              <a:rPr lang="de-DE" dirty="0" err="1">
                <a:solidFill>
                  <a:srgbClr val="064496"/>
                </a:solidFill>
              </a:rPr>
              <a:t>ricevimento</a:t>
            </a:r>
            <a:r>
              <a:rPr lang="de-DE" dirty="0">
                <a:solidFill>
                  <a:srgbClr val="064496"/>
                </a:solidFill>
              </a:rPr>
              <a:t> della </a:t>
            </a:r>
            <a:r>
              <a:rPr lang="de-DE" dirty="0" err="1">
                <a:solidFill>
                  <a:srgbClr val="064496"/>
                </a:solidFill>
              </a:rPr>
              <a:t>segnalazione</a:t>
            </a:r>
            <a:r>
              <a:rPr lang="de-DE" dirty="0">
                <a:solidFill>
                  <a:srgbClr val="064496"/>
                </a:solidFill>
              </a:rPr>
              <a:t> </a:t>
            </a:r>
            <a:r>
              <a:rPr lang="de-DE" dirty="0" err="1">
                <a:solidFill>
                  <a:srgbClr val="064496"/>
                </a:solidFill>
              </a:rPr>
              <a:t>entro</a:t>
            </a:r>
            <a:r>
              <a:rPr lang="de-DE" dirty="0">
                <a:solidFill>
                  <a:srgbClr val="064496"/>
                </a:solidFill>
              </a:rPr>
              <a:t> </a:t>
            </a:r>
            <a:r>
              <a:rPr lang="de-DE" b="1" dirty="0" err="1">
                <a:solidFill>
                  <a:srgbClr val="064496"/>
                </a:solidFill>
              </a:rPr>
              <a:t>sette</a:t>
            </a:r>
            <a:r>
              <a:rPr lang="de-DE" b="1" dirty="0">
                <a:solidFill>
                  <a:srgbClr val="064496"/>
                </a:solidFill>
              </a:rPr>
              <a:t> </a:t>
            </a:r>
            <a:r>
              <a:rPr lang="de-DE" b="1" dirty="0" err="1">
                <a:solidFill>
                  <a:srgbClr val="064496"/>
                </a:solidFill>
              </a:rPr>
              <a:t>giorni</a:t>
            </a:r>
            <a:r>
              <a:rPr lang="de-DE" b="1" dirty="0">
                <a:solidFill>
                  <a:srgbClr val="064496"/>
                </a:solidFill>
              </a:rPr>
              <a:t> </a:t>
            </a:r>
            <a:r>
              <a:rPr lang="de-DE" dirty="0" err="1">
                <a:solidFill>
                  <a:srgbClr val="064496"/>
                </a:solidFill>
              </a:rPr>
              <a:t>dalla</a:t>
            </a:r>
            <a:r>
              <a:rPr lang="de-DE" dirty="0">
                <a:solidFill>
                  <a:srgbClr val="064496"/>
                </a:solidFill>
              </a:rPr>
              <a:t> </a:t>
            </a:r>
            <a:r>
              <a:rPr lang="de-DE" dirty="0" err="1">
                <a:solidFill>
                  <a:srgbClr val="064496"/>
                </a:solidFill>
              </a:rPr>
              <a:t>data</a:t>
            </a:r>
            <a:r>
              <a:rPr lang="de-DE" dirty="0">
                <a:solidFill>
                  <a:srgbClr val="064496"/>
                </a:solidFill>
              </a:rPr>
              <a:t> di </a:t>
            </a:r>
            <a:r>
              <a:rPr lang="de-DE" dirty="0" err="1">
                <a:solidFill>
                  <a:srgbClr val="064496"/>
                </a:solidFill>
              </a:rPr>
              <a:t>ricezione</a:t>
            </a:r>
            <a:r>
              <a:rPr lang="de-DE" dirty="0">
                <a:solidFill>
                  <a:srgbClr val="064496"/>
                </a:solidFill>
              </a:rPr>
              <a:t>;</a:t>
            </a:r>
          </a:p>
          <a:p>
            <a:pPr algn="just"/>
            <a:r>
              <a:rPr lang="de-DE" dirty="0" err="1">
                <a:solidFill>
                  <a:srgbClr val="064496"/>
                </a:solidFill>
              </a:rPr>
              <a:t>mantenere</a:t>
            </a:r>
            <a:r>
              <a:rPr lang="de-DE" dirty="0">
                <a:solidFill>
                  <a:srgbClr val="064496"/>
                </a:solidFill>
              </a:rPr>
              <a:t> le </a:t>
            </a:r>
            <a:r>
              <a:rPr lang="de-DE" dirty="0" err="1">
                <a:solidFill>
                  <a:srgbClr val="064496"/>
                </a:solidFill>
              </a:rPr>
              <a:t>interlocuzioni</a:t>
            </a:r>
            <a:r>
              <a:rPr lang="de-DE" dirty="0">
                <a:solidFill>
                  <a:srgbClr val="064496"/>
                </a:solidFill>
              </a:rPr>
              <a:t> </a:t>
            </a:r>
            <a:r>
              <a:rPr lang="de-DE" dirty="0" err="1">
                <a:solidFill>
                  <a:srgbClr val="064496"/>
                </a:solidFill>
              </a:rPr>
              <a:t>con</a:t>
            </a:r>
            <a:r>
              <a:rPr lang="de-DE" dirty="0">
                <a:solidFill>
                  <a:srgbClr val="064496"/>
                </a:solidFill>
              </a:rPr>
              <a:t> la </a:t>
            </a:r>
            <a:r>
              <a:rPr lang="de-DE" dirty="0" err="1">
                <a:solidFill>
                  <a:srgbClr val="064496"/>
                </a:solidFill>
              </a:rPr>
              <a:t>persona</a:t>
            </a:r>
            <a:r>
              <a:rPr lang="de-DE" dirty="0">
                <a:solidFill>
                  <a:srgbClr val="064496"/>
                </a:solidFill>
              </a:rPr>
              <a:t> del </a:t>
            </a:r>
            <a:r>
              <a:rPr lang="de-DE" dirty="0" err="1">
                <a:solidFill>
                  <a:srgbClr val="064496"/>
                </a:solidFill>
              </a:rPr>
              <a:t>segnalante</a:t>
            </a:r>
            <a:r>
              <a:rPr lang="de-DE" dirty="0">
                <a:solidFill>
                  <a:srgbClr val="064496"/>
                </a:solidFill>
              </a:rPr>
              <a:t>;</a:t>
            </a:r>
          </a:p>
          <a:p>
            <a:pPr algn="just"/>
            <a:r>
              <a:rPr lang="de-DE" dirty="0" err="1">
                <a:solidFill>
                  <a:srgbClr val="064496"/>
                </a:solidFill>
              </a:rPr>
              <a:t>dare</a:t>
            </a:r>
            <a:r>
              <a:rPr lang="de-DE" dirty="0">
                <a:solidFill>
                  <a:srgbClr val="064496"/>
                </a:solidFill>
              </a:rPr>
              <a:t> </a:t>
            </a:r>
            <a:r>
              <a:rPr lang="de-DE" dirty="0" err="1">
                <a:solidFill>
                  <a:srgbClr val="064496"/>
                </a:solidFill>
              </a:rPr>
              <a:t>un</a:t>
            </a:r>
            <a:r>
              <a:rPr lang="de-DE" dirty="0">
                <a:solidFill>
                  <a:srgbClr val="064496"/>
                </a:solidFill>
              </a:rPr>
              <a:t> </a:t>
            </a:r>
            <a:r>
              <a:rPr lang="de-DE" dirty="0" err="1">
                <a:solidFill>
                  <a:srgbClr val="064496"/>
                </a:solidFill>
              </a:rPr>
              <a:t>corretto</a:t>
            </a:r>
            <a:r>
              <a:rPr lang="de-DE" dirty="0">
                <a:solidFill>
                  <a:srgbClr val="064496"/>
                </a:solidFill>
              </a:rPr>
              <a:t> </a:t>
            </a:r>
            <a:r>
              <a:rPr lang="de-DE" dirty="0" err="1">
                <a:solidFill>
                  <a:srgbClr val="064496"/>
                </a:solidFill>
              </a:rPr>
              <a:t>seguito</a:t>
            </a:r>
            <a:r>
              <a:rPr lang="de-DE" dirty="0">
                <a:solidFill>
                  <a:srgbClr val="064496"/>
                </a:solidFill>
              </a:rPr>
              <a:t> alle </a:t>
            </a:r>
            <a:r>
              <a:rPr lang="de-DE" dirty="0" err="1">
                <a:solidFill>
                  <a:srgbClr val="064496"/>
                </a:solidFill>
              </a:rPr>
              <a:t>segnalazioni</a:t>
            </a:r>
            <a:r>
              <a:rPr lang="de-DE" dirty="0">
                <a:solidFill>
                  <a:srgbClr val="064496"/>
                </a:solidFill>
              </a:rPr>
              <a:t> </a:t>
            </a:r>
            <a:r>
              <a:rPr lang="de-DE" dirty="0" err="1">
                <a:solidFill>
                  <a:srgbClr val="064496"/>
                </a:solidFill>
              </a:rPr>
              <a:t>ricevute</a:t>
            </a:r>
            <a:r>
              <a:rPr lang="de-DE" dirty="0">
                <a:solidFill>
                  <a:srgbClr val="064496"/>
                </a:solidFill>
              </a:rPr>
              <a:t>;</a:t>
            </a:r>
          </a:p>
          <a:p>
            <a:pPr algn="just"/>
            <a:r>
              <a:rPr lang="de-DE" dirty="0" err="1">
                <a:solidFill>
                  <a:srgbClr val="064496"/>
                </a:solidFill>
              </a:rPr>
              <a:t>fornire</a:t>
            </a:r>
            <a:r>
              <a:rPr lang="de-DE" dirty="0">
                <a:solidFill>
                  <a:srgbClr val="064496"/>
                </a:solidFill>
              </a:rPr>
              <a:t> </a:t>
            </a:r>
            <a:r>
              <a:rPr lang="de-DE" dirty="0" err="1">
                <a:solidFill>
                  <a:srgbClr val="064496"/>
                </a:solidFill>
              </a:rPr>
              <a:t>un</a:t>
            </a:r>
            <a:r>
              <a:rPr lang="de-DE" dirty="0">
                <a:solidFill>
                  <a:srgbClr val="064496"/>
                </a:solidFill>
              </a:rPr>
              <a:t> </a:t>
            </a:r>
            <a:r>
              <a:rPr lang="de-DE" dirty="0" err="1">
                <a:solidFill>
                  <a:srgbClr val="064496"/>
                </a:solidFill>
              </a:rPr>
              <a:t>riscontro</a:t>
            </a:r>
            <a:r>
              <a:rPr lang="de-DE" dirty="0">
                <a:solidFill>
                  <a:srgbClr val="064496"/>
                </a:solidFill>
              </a:rPr>
              <a:t> al </a:t>
            </a:r>
            <a:r>
              <a:rPr lang="de-DE" dirty="0" err="1">
                <a:solidFill>
                  <a:srgbClr val="064496"/>
                </a:solidFill>
              </a:rPr>
              <a:t>segnalante</a:t>
            </a:r>
            <a:r>
              <a:rPr lang="de-DE" dirty="0">
                <a:solidFill>
                  <a:srgbClr val="064496"/>
                </a:solidFill>
              </a:rPr>
              <a:t> </a:t>
            </a:r>
            <a:r>
              <a:rPr lang="de-DE" dirty="0" err="1">
                <a:solidFill>
                  <a:srgbClr val="064496"/>
                </a:solidFill>
              </a:rPr>
              <a:t>entro</a:t>
            </a:r>
            <a:r>
              <a:rPr lang="de-DE" dirty="0">
                <a:solidFill>
                  <a:srgbClr val="064496"/>
                </a:solidFill>
              </a:rPr>
              <a:t> </a:t>
            </a:r>
            <a:r>
              <a:rPr lang="de-DE" b="1" dirty="0" err="1">
                <a:solidFill>
                  <a:srgbClr val="064496"/>
                </a:solidFill>
              </a:rPr>
              <a:t>tre</a:t>
            </a:r>
            <a:r>
              <a:rPr lang="de-DE" b="1" dirty="0">
                <a:solidFill>
                  <a:srgbClr val="064496"/>
                </a:solidFill>
              </a:rPr>
              <a:t> </a:t>
            </a:r>
            <a:r>
              <a:rPr lang="de-DE" b="1" dirty="0" err="1">
                <a:solidFill>
                  <a:srgbClr val="064496"/>
                </a:solidFill>
              </a:rPr>
              <a:t>mesi</a:t>
            </a:r>
            <a:r>
              <a:rPr lang="de-DE" b="1" dirty="0">
                <a:solidFill>
                  <a:srgbClr val="064496"/>
                </a:solidFill>
              </a:rPr>
              <a:t> </a:t>
            </a:r>
            <a:r>
              <a:rPr lang="de-DE" dirty="0" err="1">
                <a:solidFill>
                  <a:srgbClr val="064496"/>
                </a:solidFill>
              </a:rPr>
              <a:t>dalla</a:t>
            </a:r>
            <a:r>
              <a:rPr lang="de-DE" dirty="0">
                <a:solidFill>
                  <a:srgbClr val="064496"/>
                </a:solidFill>
              </a:rPr>
              <a:t> </a:t>
            </a:r>
            <a:r>
              <a:rPr lang="de-DE" dirty="0" err="1">
                <a:solidFill>
                  <a:srgbClr val="064496"/>
                </a:solidFill>
              </a:rPr>
              <a:t>data</a:t>
            </a:r>
            <a:r>
              <a:rPr lang="de-DE" dirty="0">
                <a:solidFill>
                  <a:srgbClr val="064496"/>
                </a:solidFill>
              </a:rPr>
              <a:t> </a:t>
            </a:r>
            <a:r>
              <a:rPr lang="de-DE" dirty="0" err="1">
                <a:solidFill>
                  <a:srgbClr val="064496"/>
                </a:solidFill>
              </a:rPr>
              <a:t>dell‘avviso</a:t>
            </a:r>
            <a:r>
              <a:rPr lang="de-DE" dirty="0">
                <a:solidFill>
                  <a:srgbClr val="064496"/>
                </a:solidFill>
              </a:rPr>
              <a:t> di </a:t>
            </a:r>
            <a:r>
              <a:rPr lang="de-DE" dirty="0" err="1">
                <a:solidFill>
                  <a:srgbClr val="064496"/>
                </a:solidFill>
              </a:rPr>
              <a:t>rivecimento</a:t>
            </a:r>
            <a:r>
              <a:rPr lang="de-DE" dirty="0">
                <a:solidFill>
                  <a:srgbClr val="064496"/>
                </a:solidFill>
              </a:rPr>
              <a:t> della </a:t>
            </a:r>
            <a:r>
              <a:rPr lang="de-DE" dirty="0" err="1">
                <a:solidFill>
                  <a:srgbClr val="064496"/>
                </a:solidFill>
              </a:rPr>
              <a:t>segnalazione</a:t>
            </a:r>
            <a:r>
              <a:rPr lang="de-DE" dirty="0">
                <a:solidFill>
                  <a:srgbClr val="064496"/>
                </a:solidFill>
              </a:rPr>
              <a:t>.</a:t>
            </a:r>
          </a:p>
          <a:p>
            <a:pPr lvl="1"/>
            <a:endParaRPr lang="de-DE" dirty="0">
              <a:solidFill>
                <a:srgbClr val="064496"/>
              </a:solidFill>
            </a:endParaRPr>
          </a:p>
          <a:p>
            <a:pPr lvl="1"/>
            <a:endParaRPr lang="de-DE" dirty="0">
              <a:solidFill>
                <a:srgbClr val="064496"/>
              </a:solidFill>
            </a:endParaRPr>
          </a:p>
          <a:p>
            <a:endParaRPr lang="de-DE" dirty="0">
              <a:solidFill>
                <a:srgbClr val="064496"/>
              </a:solidFill>
            </a:endParaRPr>
          </a:p>
        </p:txBody>
      </p:sp>
    </p:spTree>
    <p:extLst>
      <p:ext uri="{BB962C8B-B14F-4D97-AF65-F5344CB8AC3E}">
        <p14:creationId xmlns:p14="http://schemas.microsoft.com/office/powerpoint/2010/main" val="40302062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l"/>
            <a:r>
              <a:rPr lang="it-IT" sz="3200" b="1" dirty="0">
                <a:solidFill>
                  <a:srgbClr val="064496"/>
                </a:solidFill>
                <a:latin typeface="+mn-lt"/>
              </a:rPr>
              <a:t>I canali di segnalazione: canale esterno</a:t>
            </a:r>
          </a:p>
        </p:txBody>
      </p:sp>
      <p:sp>
        <p:nvSpPr>
          <p:cNvPr id="3" name="Segnaposto contenuto 2"/>
          <p:cNvSpPr>
            <a:spLocks noGrp="1"/>
          </p:cNvSpPr>
          <p:nvPr>
            <p:ph idx="1"/>
          </p:nvPr>
        </p:nvSpPr>
        <p:spPr>
          <a:xfrm>
            <a:off x="838200" y="1862355"/>
            <a:ext cx="9372600" cy="3796019"/>
          </a:xfrm>
        </p:spPr>
        <p:txBody>
          <a:bodyPr>
            <a:normAutofit/>
          </a:bodyPr>
          <a:lstStyle/>
          <a:p>
            <a:pPr marL="0" indent="0">
              <a:buNone/>
            </a:pPr>
            <a:r>
              <a:rPr lang="de-DE" dirty="0">
                <a:solidFill>
                  <a:srgbClr val="064496"/>
                </a:solidFill>
              </a:rPr>
              <a:t>ANAC </a:t>
            </a:r>
            <a:r>
              <a:rPr lang="de-DE" dirty="0" err="1">
                <a:solidFill>
                  <a:srgbClr val="064496"/>
                </a:solidFill>
              </a:rPr>
              <a:t>attiva</a:t>
            </a:r>
            <a:r>
              <a:rPr lang="de-DE" dirty="0">
                <a:solidFill>
                  <a:srgbClr val="064496"/>
                </a:solidFill>
              </a:rPr>
              <a:t> e </a:t>
            </a:r>
            <a:r>
              <a:rPr lang="de-DE" dirty="0" err="1">
                <a:solidFill>
                  <a:srgbClr val="064496"/>
                </a:solidFill>
              </a:rPr>
              <a:t>gestisce</a:t>
            </a:r>
            <a:r>
              <a:rPr lang="de-DE" dirty="0">
                <a:solidFill>
                  <a:srgbClr val="064496"/>
                </a:solidFill>
              </a:rPr>
              <a:t> </a:t>
            </a:r>
            <a:r>
              <a:rPr lang="de-DE" dirty="0" err="1">
                <a:solidFill>
                  <a:srgbClr val="064496"/>
                </a:solidFill>
              </a:rPr>
              <a:t>un</a:t>
            </a:r>
            <a:r>
              <a:rPr lang="de-DE" dirty="0">
                <a:solidFill>
                  <a:srgbClr val="064496"/>
                </a:solidFill>
              </a:rPr>
              <a:t> </a:t>
            </a:r>
            <a:r>
              <a:rPr lang="de-DE" dirty="0" err="1">
                <a:solidFill>
                  <a:srgbClr val="064496"/>
                </a:solidFill>
              </a:rPr>
              <a:t>canale</a:t>
            </a:r>
            <a:r>
              <a:rPr lang="de-DE" dirty="0">
                <a:solidFill>
                  <a:srgbClr val="064496"/>
                </a:solidFill>
              </a:rPr>
              <a:t> </a:t>
            </a:r>
            <a:r>
              <a:rPr lang="de-DE" dirty="0" err="1">
                <a:solidFill>
                  <a:srgbClr val="064496"/>
                </a:solidFill>
              </a:rPr>
              <a:t>esterno</a:t>
            </a:r>
            <a:r>
              <a:rPr lang="de-DE" dirty="0">
                <a:solidFill>
                  <a:srgbClr val="064496"/>
                </a:solidFill>
              </a:rPr>
              <a:t> di </a:t>
            </a:r>
            <a:r>
              <a:rPr lang="de-DE" dirty="0" err="1">
                <a:solidFill>
                  <a:srgbClr val="064496"/>
                </a:solidFill>
              </a:rPr>
              <a:t>segnalazione</a:t>
            </a:r>
            <a:r>
              <a:rPr lang="de-DE" dirty="0">
                <a:solidFill>
                  <a:srgbClr val="064496"/>
                </a:solidFill>
              </a:rPr>
              <a:t>.</a:t>
            </a:r>
          </a:p>
          <a:p>
            <a:pPr marL="0" indent="0">
              <a:buNone/>
            </a:pPr>
            <a:r>
              <a:rPr lang="de-DE" dirty="0">
                <a:solidFill>
                  <a:srgbClr val="064496"/>
                </a:solidFill>
              </a:rPr>
              <a:t>La </a:t>
            </a:r>
            <a:r>
              <a:rPr lang="de-DE" dirty="0" err="1">
                <a:solidFill>
                  <a:srgbClr val="064496"/>
                </a:solidFill>
              </a:rPr>
              <a:t>segnalazione</a:t>
            </a:r>
            <a:r>
              <a:rPr lang="de-DE" dirty="0">
                <a:solidFill>
                  <a:srgbClr val="064496"/>
                </a:solidFill>
              </a:rPr>
              <a:t> al </a:t>
            </a:r>
            <a:r>
              <a:rPr lang="de-DE" dirty="0" err="1">
                <a:solidFill>
                  <a:srgbClr val="064496"/>
                </a:solidFill>
              </a:rPr>
              <a:t>canale</a:t>
            </a:r>
            <a:r>
              <a:rPr lang="de-DE" dirty="0">
                <a:solidFill>
                  <a:srgbClr val="064496"/>
                </a:solidFill>
              </a:rPr>
              <a:t> </a:t>
            </a:r>
            <a:r>
              <a:rPr lang="de-DE" dirty="0" err="1">
                <a:solidFill>
                  <a:srgbClr val="064496"/>
                </a:solidFill>
              </a:rPr>
              <a:t>esterno</a:t>
            </a:r>
            <a:r>
              <a:rPr lang="de-DE" dirty="0">
                <a:solidFill>
                  <a:srgbClr val="064496"/>
                </a:solidFill>
              </a:rPr>
              <a:t> è </a:t>
            </a:r>
            <a:r>
              <a:rPr lang="de-DE" dirty="0" err="1">
                <a:solidFill>
                  <a:srgbClr val="064496"/>
                </a:solidFill>
              </a:rPr>
              <a:t>consentita</a:t>
            </a:r>
            <a:r>
              <a:rPr lang="de-DE" dirty="0">
                <a:solidFill>
                  <a:srgbClr val="064496"/>
                </a:solidFill>
              </a:rPr>
              <a:t>, se al </a:t>
            </a:r>
            <a:r>
              <a:rPr lang="de-DE" dirty="0" err="1">
                <a:solidFill>
                  <a:srgbClr val="064496"/>
                </a:solidFill>
              </a:rPr>
              <a:t>momento</a:t>
            </a:r>
            <a:r>
              <a:rPr lang="de-DE" dirty="0">
                <a:solidFill>
                  <a:srgbClr val="064496"/>
                </a:solidFill>
              </a:rPr>
              <a:t> della sua </a:t>
            </a:r>
            <a:r>
              <a:rPr lang="de-DE" dirty="0" err="1">
                <a:solidFill>
                  <a:srgbClr val="064496"/>
                </a:solidFill>
              </a:rPr>
              <a:t>presentazione</a:t>
            </a:r>
            <a:r>
              <a:rPr lang="de-DE" dirty="0">
                <a:solidFill>
                  <a:srgbClr val="064496"/>
                </a:solidFill>
              </a:rPr>
              <a:t>:</a:t>
            </a:r>
          </a:p>
          <a:p>
            <a:pPr lvl="1" algn="just">
              <a:buFont typeface="Arial" panose="020B0604020202020204" pitchFamily="34" charset="0"/>
              <a:buChar char="•"/>
            </a:pPr>
            <a:r>
              <a:rPr lang="de-DE" dirty="0" err="1">
                <a:solidFill>
                  <a:srgbClr val="064496"/>
                </a:solidFill>
              </a:rPr>
              <a:t>il</a:t>
            </a:r>
            <a:r>
              <a:rPr lang="de-DE" dirty="0">
                <a:solidFill>
                  <a:srgbClr val="064496"/>
                </a:solidFill>
              </a:rPr>
              <a:t> </a:t>
            </a:r>
            <a:r>
              <a:rPr lang="de-DE" dirty="0" err="1">
                <a:solidFill>
                  <a:srgbClr val="064496"/>
                </a:solidFill>
              </a:rPr>
              <a:t>canale</a:t>
            </a:r>
            <a:r>
              <a:rPr lang="de-DE" dirty="0">
                <a:solidFill>
                  <a:srgbClr val="064496"/>
                </a:solidFill>
              </a:rPr>
              <a:t> </a:t>
            </a:r>
            <a:r>
              <a:rPr lang="de-DE" dirty="0" err="1">
                <a:solidFill>
                  <a:srgbClr val="064496"/>
                </a:solidFill>
              </a:rPr>
              <a:t>interno</a:t>
            </a:r>
            <a:r>
              <a:rPr lang="de-DE" dirty="0">
                <a:solidFill>
                  <a:srgbClr val="064496"/>
                </a:solidFill>
              </a:rPr>
              <a:t> pur </a:t>
            </a:r>
            <a:r>
              <a:rPr lang="de-DE" dirty="0" err="1">
                <a:solidFill>
                  <a:srgbClr val="064496"/>
                </a:solidFill>
              </a:rPr>
              <a:t>essendo</a:t>
            </a:r>
            <a:r>
              <a:rPr lang="de-DE" dirty="0">
                <a:solidFill>
                  <a:srgbClr val="064496"/>
                </a:solidFill>
              </a:rPr>
              <a:t> </a:t>
            </a:r>
            <a:r>
              <a:rPr lang="de-DE" dirty="0" err="1">
                <a:solidFill>
                  <a:srgbClr val="064496"/>
                </a:solidFill>
              </a:rPr>
              <a:t>obbligatorio</a:t>
            </a:r>
            <a:r>
              <a:rPr lang="de-DE" dirty="0">
                <a:solidFill>
                  <a:srgbClr val="064496"/>
                </a:solidFill>
              </a:rPr>
              <a:t>, non è </a:t>
            </a:r>
            <a:r>
              <a:rPr lang="de-DE" dirty="0" err="1">
                <a:solidFill>
                  <a:srgbClr val="064496"/>
                </a:solidFill>
              </a:rPr>
              <a:t>attivo</a:t>
            </a:r>
            <a:r>
              <a:rPr lang="de-DE" dirty="0">
                <a:solidFill>
                  <a:srgbClr val="064496"/>
                </a:solidFill>
              </a:rPr>
              <a:t>;</a:t>
            </a:r>
          </a:p>
          <a:p>
            <a:pPr lvl="1" algn="just">
              <a:buFont typeface="Arial" panose="020B0604020202020204" pitchFamily="34" charset="0"/>
              <a:buChar char="•"/>
            </a:pPr>
            <a:r>
              <a:rPr lang="de-DE" dirty="0">
                <a:solidFill>
                  <a:srgbClr val="064496"/>
                </a:solidFill>
              </a:rPr>
              <a:t>la </a:t>
            </a:r>
            <a:r>
              <a:rPr lang="de-DE" dirty="0" err="1">
                <a:solidFill>
                  <a:srgbClr val="064496"/>
                </a:solidFill>
              </a:rPr>
              <a:t>persona</a:t>
            </a:r>
            <a:r>
              <a:rPr lang="de-DE" dirty="0">
                <a:solidFill>
                  <a:srgbClr val="064496"/>
                </a:solidFill>
              </a:rPr>
              <a:t> </a:t>
            </a:r>
            <a:r>
              <a:rPr lang="de-DE" dirty="0" err="1">
                <a:solidFill>
                  <a:srgbClr val="064496"/>
                </a:solidFill>
              </a:rPr>
              <a:t>segnalante</a:t>
            </a:r>
            <a:r>
              <a:rPr lang="de-DE" dirty="0">
                <a:solidFill>
                  <a:srgbClr val="064496"/>
                </a:solidFill>
              </a:rPr>
              <a:t> ha </a:t>
            </a:r>
            <a:r>
              <a:rPr lang="de-DE" dirty="0" err="1">
                <a:solidFill>
                  <a:srgbClr val="064496"/>
                </a:solidFill>
              </a:rPr>
              <a:t>già</a:t>
            </a:r>
            <a:r>
              <a:rPr lang="de-DE" dirty="0">
                <a:solidFill>
                  <a:srgbClr val="064496"/>
                </a:solidFill>
              </a:rPr>
              <a:t> </a:t>
            </a:r>
            <a:r>
              <a:rPr lang="de-DE" dirty="0" err="1">
                <a:solidFill>
                  <a:srgbClr val="064496"/>
                </a:solidFill>
              </a:rPr>
              <a:t>effettuato</a:t>
            </a:r>
            <a:r>
              <a:rPr lang="de-DE" dirty="0">
                <a:solidFill>
                  <a:srgbClr val="064496"/>
                </a:solidFill>
              </a:rPr>
              <a:t> </a:t>
            </a:r>
            <a:r>
              <a:rPr lang="de-DE" dirty="0" err="1">
                <a:solidFill>
                  <a:srgbClr val="064496"/>
                </a:solidFill>
              </a:rPr>
              <a:t>una</a:t>
            </a:r>
            <a:r>
              <a:rPr lang="de-DE" dirty="0">
                <a:solidFill>
                  <a:srgbClr val="064496"/>
                </a:solidFill>
              </a:rPr>
              <a:t> </a:t>
            </a:r>
            <a:r>
              <a:rPr lang="de-DE" dirty="0" err="1">
                <a:solidFill>
                  <a:srgbClr val="064496"/>
                </a:solidFill>
              </a:rPr>
              <a:t>segnalazione</a:t>
            </a:r>
            <a:r>
              <a:rPr lang="de-DE" dirty="0">
                <a:solidFill>
                  <a:srgbClr val="064496"/>
                </a:solidFill>
              </a:rPr>
              <a:t> </a:t>
            </a:r>
            <a:r>
              <a:rPr lang="de-DE" dirty="0" err="1">
                <a:solidFill>
                  <a:srgbClr val="064496"/>
                </a:solidFill>
              </a:rPr>
              <a:t>interna</a:t>
            </a:r>
            <a:r>
              <a:rPr lang="de-DE" dirty="0">
                <a:solidFill>
                  <a:srgbClr val="064496"/>
                </a:solidFill>
              </a:rPr>
              <a:t> e la </a:t>
            </a:r>
            <a:r>
              <a:rPr lang="de-DE" dirty="0" err="1">
                <a:solidFill>
                  <a:srgbClr val="064496"/>
                </a:solidFill>
              </a:rPr>
              <a:t>stessa</a:t>
            </a:r>
            <a:r>
              <a:rPr lang="de-DE" dirty="0">
                <a:solidFill>
                  <a:srgbClr val="064496"/>
                </a:solidFill>
              </a:rPr>
              <a:t> non ha </a:t>
            </a:r>
            <a:r>
              <a:rPr lang="de-DE" dirty="0" err="1">
                <a:solidFill>
                  <a:srgbClr val="064496"/>
                </a:solidFill>
              </a:rPr>
              <a:t>avuto</a:t>
            </a:r>
            <a:r>
              <a:rPr lang="de-DE" dirty="0">
                <a:solidFill>
                  <a:srgbClr val="064496"/>
                </a:solidFill>
              </a:rPr>
              <a:t> </a:t>
            </a:r>
            <a:r>
              <a:rPr lang="de-DE" dirty="0" err="1">
                <a:solidFill>
                  <a:srgbClr val="064496"/>
                </a:solidFill>
              </a:rPr>
              <a:t>seguito</a:t>
            </a:r>
            <a:r>
              <a:rPr lang="de-DE" dirty="0">
                <a:solidFill>
                  <a:srgbClr val="064496"/>
                </a:solidFill>
              </a:rPr>
              <a:t>;</a:t>
            </a:r>
          </a:p>
          <a:p>
            <a:pPr lvl="1" algn="just">
              <a:buFont typeface="Arial" panose="020B0604020202020204" pitchFamily="34" charset="0"/>
              <a:buChar char="•"/>
            </a:pPr>
            <a:r>
              <a:rPr lang="de-DE" dirty="0">
                <a:solidFill>
                  <a:srgbClr val="064496"/>
                </a:solidFill>
              </a:rPr>
              <a:t>la </a:t>
            </a:r>
            <a:r>
              <a:rPr lang="de-DE" dirty="0" err="1">
                <a:solidFill>
                  <a:srgbClr val="064496"/>
                </a:solidFill>
              </a:rPr>
              <a:t>persona</a:t>
            </a:r>
            <a:r>
              <a:rPr lang="de-DE" dirty="0">
                <a:solidFill>
                  <a:srgbClr val="064496"/>
                </a:solidFill>
              </a:rPr>
              <a:t> </a:t>
            </a:r>
            <a:r>
              <a:rPr lang="de-DE" dirty="0" err="1">
                <a:solidFill>
                  <a:srgbClr val="064496"/>
                </a:solidFill>
              </a:rPr>
              <a:t>segnalante</a:t>
            </a:r>
            <a:r>
              <a:rPr lang="de-DE" dirty="0">
                <a:solidFill>
                  <a:srgbClr val="064496"/>
                </a:solidFill>
              </a:rPr>
              <a:t> ha </a:t>
            </a:r>
            <a:r>
              <a:rPr lang="de-DE" dirty="0" err="1">
                <a:solidFill>
                  <a:srgbClr val="064496"/>
                </a:solidFill>
              </a:rPr>
              <a:t>fondati</a:t>
            </a:r>
            <a:r>
              <a:rPr lang="de-DE" dirty="0">
                <a:solidFill>
                  <a:srgbClr val="064496"/>
                </a:solidFill>
              </a:rPr>
              <a:t> </a:t>
            </a:r>
            <a:r>
              <a:rPr lang="de-DE" dirty="0" err="1">
                <a:solidFill>
                  <a:srgbClr val="064496"/>
                </a:solidFill>
              </a:rPr>
              <a:t>motivi</a:t>
            </a:r>
            <a:r>
              <a:rPr lang="de-DE" dirty="0">
                <a:solidFill>
                  <a:srgbClr val="064496"/>
                </a:solidFill>
              </a:rPr>
              <a:t> </a:t>
            </a:r>
            <a:r>
              <a:rPr lang="de-DE" dirty="0" err="1">
                <a:solidFill>
                  <a:srgbClr val="064496"/>
                </a:solidFill>
              </a:rPr>
              <a:t>che</a:t>
            </a:r>
            <a:r>
              <a:rPr lang="de-DE" dirty="0">
                <a:solidFill>
                  <a:srgbClr val="064496"/>
                </a:solidFill>
              </a:rPr>
              <a:t> alla </a:t>
            </a:r>
            <a:r>
              <a:rPr lang="de-DE" dirty="0" err="1">
                <a:solidFill>
                  <a:srgbClr val="064496"/>
                </a:solidFill>
              </a:rPr>
              <a:t>segnalazione</a:t>
            </a:r>
            <a:r>
              <a:rPr lang="de-DE" dirty="0">
                <a:solidFill>
                  <a:srgbClr val="064496"/>
                </a:solidFill>
              </a:rPr>
              <a:t> </a:t>
            </a:r>
            <a:r>
              <a:rPr lang="de-DE" dirty="0" err="1">
                <a:solidFill>
                  <a:srgbClr val="064496"/>
                </a:solidFill>
              </a:rPr>
              <a:t>interna</a:t>
            </a:r>
            <a:r>
              <a:rPr lang="de-DE" dirty="0">
                <a:solidFill>
                  <a:srgbClr val="064496"/>
                </a:solidFill>
              </a:rPr>
              <a:t> non </a:t>
            </a:r>
            <a:r>
              <a:rPr lang="de-DE" dirty="0" err="1">
                <a:solidFill>
                  <a:srgbClr val="064496"/>
                </a:solidFill>
              </a:rPr>
              <a:t>sarebbe</a:t>
            </a:r>
            <a:r>
              <a:rPr lang="de-DE" dirty="0">
                <a:solidFill>
                  <a:srgbClr val="064496"/>
                </a:solidFill>
              </a:rPr>
              <a:t> dato </a:t>
            </a:r>
            <a:r>
              <a:rPr lang="de-DE" dirty="0" err="1">
                <a:solidFill>
                  <a:srgbClr val="064496"/>
                </a:solidFill>
              </a:rPr>
              <a:t>efficace</a:t>
            </a:r>
            <a:r>
              <a:rPr lang="de-DE" dirty="0">
                <a:solidFill>
                  <a:srgbClr val="064496"/>
                </a:solidFill>
              </a:rPr>
              <a:t> </a:t>
            </a:r>
            <a:r>
              <a:rPr lang="de-DE" dirty="0" err="1">
                <a:solidFill>
                  <a:srgbClr val="064496"/>
                </a:solidFill>
              </a:rPr>
              <a:t>seguito</a:t>
            </a:r>
            <a:r>
              <a:rPr lang="de-DE" dirty="0">
                <a:solidFill>
                  <a:srgbClr val="064496"/>
                </a:solidFill>
              </a:rPr>
              <a:t> </a:t>
            </a:r>
            <a:r>
              <a:rPr lang="de-DE" dirty="0" err="1">
                <a:solidFill>
                  <a:srgbClr val="064496"/>
                </a:solidFill>
              </a:rPr>
              <a:t>ovvero</a:t>
            </a:r>
            <a:r>
              <a:rPr lang="de-DE" dirty="0">
                <a:solidFill>
                  <a:srgbClr val="064496"/>
                </a:solidFill>
              </a:rPr>
              <a:t> </a:t>
            </a:r>
            <a:r>
              <a:rPr lang="de-DE" dirty="0" err="1">
                <a:solidFill>
                  <a:srgbClr val="064496"/>
                </a:solidFill>
              </a:rPr>
              <a:t>questa</a:t>
            </a:r>
            <a:r>
              <a:rPr lang="de-DE" dirty="0">
                <a:solidFill>
                  <a:srgbClr val="064496"/>
                </a:solidFill>
              </a:rPr>
              <a:t> </a:t>
            </a:r>
            <a:r>
              <a:rPr lang="de-DE" dirty="0" err="1">
                <a:solidFill>
                  <a:srgbClr val="064496"/>
                </a:solidFill>
              </a:rPr>
              <a:t>potrebbe</a:t>
            </a:r>
            <a:r>
              <a:rPr lang="de-DE" dirty="0">
                <a:solidFill>
                  <a:srgbClr val="064496"/>
                </a:solidFill>
              </a:rPr>
              <a:t> </a:t>
            </a:r>
            <a:r>
              <a:rPr lang="de-DE" dirty="0" err="1">
                <a:solidFill>
                  <a:srgbClr val="064496"/>
                </a:solidFill>
              </a:rPr>
              <a:t>determinare</a:t>
            </a:r>
            <a:r>
              <a:rPr lang="de-DE" dirty="0">
                <a:solidFill>
                  <a:srgbClr val="064496"/>
                </a:solidFill>
              </a:rPr>
              <a:t> il </a:t>
            </a:r>
            <a:r>
              <a:rPr lang="de-DE" dirty="0" err="1">
                <a:solidFill>
                  <a:srgbClr val="064496"/>
                </a:solidFill>
              </a:rPr>
              <a:t>rischio</a:t>
            </a:r>
            <a:r>
              <a:rPr lang="de-DE" dirty="0">
                <a:solidFill>
                  <a:srgbClr val="064496"/>
                </a:solidFill>
              </a:rPr>
              <a:t> di </a:t>
            </a:r>
            <a:r>
              <a:rPr lang="de-DE" dirty="0" err="1">
                <a:solidFill>
                  <a:srgbClr val="064496"/>
                </a:solidFill>
              </a:rPr>
              <a:t>ritorsione</a:t>
            </a:r>
            <a:r>
              <a:rPr lang="de-DE" dirty="0">
                <a:solidFill>
                  <a:srgbClr val="064496"/>
                </a:solidFill>
              </a:rPr>
              <a:t>.</a:t>
            </a:r>
          </a:p>
          <a:p>
            <a:pPr lvl="1"/>
            <a:endParaRPr lang="de-DE" dirty="0">
              <a:solidFill>
                <a:srgbClr val="064496"/>
              </a:solidFill>
            </a:endParaRPr>
          </a:p>
          <a:p>
            <a:pPr lvl="1"/>
            <a:endParaRPr lang="de-DE" dirty="0">
              <a:solidFill>
                <a:srgbClr val="064496"/>
              </a:solidFill>
            </a:endParaRPr>
          </a:p>
          <a:p>
            <a:endParaRPr lang="de-DE" dirty="0">
              <a:solidFill>
                <a:srgbClr val="064496"/>
              </a:solidFill>
            </a:endParaRPr>
          </a:p>
        </p:txBody>
      </p:sp>
    </p:spTree>
    <p:extLst>
      <p:ext uri="{BB962C8B-B14F-4D97-AF65-F5344CB8AC3E}">
        <p14:creationId xmlns:p14="http://schemas.microsoft.com/office/powerpoint/2010/main" val="32745820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l"/>
            <a:r>
              <a:rPr lang="it-IT" sz="3200" b="1" dirty="0">
                <a:solidFill>
                  <a:srgbClr val="064496"/>
                </a:solidFill>
                <a:latin typeface="+mn-lt"/>
              </a:rPr>
              <a:t>Divulgazione pubblica</a:t>
            </a:r>
          </a:p>
        </p:txBody>
      </p:sp>
      <p:sp>
        <p:nvSpPr>
          <p:cNvPr id="3" name="Segnaposto contenuto 2"/>
          <p:cNvSpPr>
            <a:spLocks noGrp="1"/>
          </p:cNvSpPr>
          <p:nvPr>
            <p:ph idx="1"/>
          </p:nvPr>
        </p:nvSpPr>
        <p:spPr>
          <a:xfrm>
            <a:off x="1170265" y="1824605"/>
            <a:ext cx="9468374" cy="3951215"/>
          </a:xfrm>
        </p:spPr>
        <p:txBody>
          <a:bodyPr>
            <a:normAutofit/>
          </a:bodyPr>
          <a:lstStyle/>
          <a:p>
            <a:r>
              <a:rPr lang="de-DE" dirty="0" err="1">
                <a:solidFill>
                  <a:srgbClr val="064496"/>
                </a:solidFill>
              </a:rPr>
              <a:t>Divulgazione</a:t>
            </a:r>
            <a:r>
              <a:rPr lang="de-DE" dirty="0">
                <a:solidFill>
                  <a:srgbClr val="064496"/>
                </a:solidFill>
              </a:rPr>
              <a:t> </a:t>
            </a:r>
            <a:r>
              <a:rPr lang="de-DE" dirty="0" err="1">
                <a:solidFill>
                  <a:srgbClr val="064496"/>
                </a:solidFill>
              </a:rPr>
              <a:t>pubblica</a:t>
            </a:r>
            <a:r>
              <a:rPr lang="de-DE" dirty="0">
                <a:solidFill>
                  <a:srgbClr val="064496"/>
                </a:solidFill>
              </a:rPr>
              <a:t> </a:t>
            </a:r>
            <a:r>
              <a:rPr lang="de-DE" dirty="0" err="1">
                <a:solidFill>
                  <a:srgbClr val="064496"/>
                </a:solidFill>
              </a:rPr>
              <a:t>attraverso</a:t>
            </a:r>
            <a:r>
              <a:rPr lang="de-DE" dirty="0">
                <a:solidFill>
                  <a:srgbClr val="064496"/>
                </a:solidFill>
              </a:rPr>
              <a:t> </a:t>
            </a:r>
            <a:r>
              <a:rPr lang="de-DE" dirty="0" err="1">
                <a:solidFill>
                  <a:srgbClr val="064496"/>
                </a:solidFill>
              </a:rPr>
              <a:t>mezzi</a:t>
            </a:r>
            <a:r>
              <a:rPr lang="de-DE" dirty="0">
                <a:solidFill>
                  <a:srgbClr val="064496"/>
                </a:solidFill>
              </a:rPr>
              <a:t> di </a:t>
            </a:r>
            <a:r>
              <a:rPr lang="de-DE" dirty="0" err="1">
                <a:solidFill>
                  <a:srgbClr val="064496"/>
                </a:solidFill>
              </a:rPr>
              <a:t>diffusione</a:t>
            </a:r>
            <a:r>
              <a:rPr lang="de-DE" dirty="0">
                <a:solidFill>
                  <a:srgbClr val="064496"/>
                </a:solidFill>
              </a:rPr>
              <a:t> di </a:t>
            </a:r>
            <a:r>
              <a:rPr lang="de-DE" dirty="0" err="1">
                <a:solidFill>
                  <a:srgbClr val="064496"/>
                </a:solidFill>
              </a:rPr>
              <a:t>massa</a:t>
            </a:r>
            <a:r>
              <a:rPr lang="de-DE" dirty="0">
                <a:solidFill>
                  <a:srgbClr val="064496"/>
                </a:solidFill>
              </a:rPr>
              <a:t> (social network, </a:t>
            </a:r>
            <a:r>
              <a:rPr lang="de-DE" dirty="0" err="1">
                <a:solidFill>
                  <a:srgbClr val="064496"/>
                </a:solidFill>
              </a:rPr>
              <a:t>stampa</a:t>
            </a:r>
            <a:r>
              <a:rPr lang="de-DE" dirty="0">
                <a:solidFill>
                  <a:srgbClr val="064496"/>
                </a:solidFill>
              </a:rPr>
              <a:t>, etc.)</a:t>
            </a:r>
          </a:p>
          <a:p>
            <a:r>
              <a:rPr lang="de-DE" dirty="0" err="1">
                <a:solidFill>
                  <a:srgbClr val="064496"/>
                </a:solidFill>
              </a:rPr>
              <a:t>Presupposti</a:t>
            </a:r>
            <a:r>
              <a:rPr lang="de-DE" dirty="0">
                <a:solidFill>
                  <a:srgbClr val="064496"/>
                </a:solidFill>
              </a:rPr>
              <a:t>: </a:t>
            </a:r>
          </a:p>
          <a:p>
            <a:pPr lvl="1" algn="just">
              <a:buFont typeface="Arial" panose="020B0604020202020204" pitchFamily="34" charset="0"/>
              <a:buChar char="•"/>
            </a:pPr>
            <a:r>
              <a:rPr lang="de-DE" dirty="0">
                <a:solidFill>
                  <a:srgbClr val="064496"/>
                </a:solidFill>
              </a:rPr>
              <a:t>la </a:t>
            </a:r>
            <a:r>
              <a:rPr lang="de-DE" dirty="0" err="1">
                <a:solidFill>
                  <a:srgbClr val="064496"/>
                </a:solidFill>
              </a:rPr>
              <a:t>segnalazione</a:t>
            </a:r>
            <a:r>
              <a:rPr lang="de-DE" dirty="0">
                <a:solidFill>
                  <a:srgbClr val="064496"/>
                </a:solidFill>
              </a:rPr>
              <a:t> </a:t>
            </a:r>
            <a:r>
              <a:rPr lang="de-DE" dirty="0" err="1">
                <a:solidFill>
                  <a:srgbClr val="064496"/>
                </a:solidFill>
              </a:rPr>
              <a:t>interna</a:t>
            </a:r>
            <a:r>
              <a:rPr lang="de-DE" dirty="0">
                <a:solidFill>
                  <a:srgbClr val="064496"/>
                </a:solidFill>
              </a:rPr>
              <a:t> </a:t>
            </a:r>
            <a:r>
              <a:rPr lang="de-DE" dirty="0" err="1">
                <a:solidFill>
                  <a:srgbClr val="064496"/>
                </a:solidFill>
              </a:rPr>
              <a:t>ed</a:t>
            </a:r>
            <a:r>
              <a:rPr lang="de-DE" dirty="0">
                <a:solidFill>
                  <a:srgbClr val="064496"/>
                </a:solidFill>
              </a:rPr>
              <a:t> </a:t>
            </a:r>
            <a:r>
              <a:rPr lang="de-DE" dirty="0" err="1">
                <a:solidFill>
                  <a:srgbClr val="064496"/>
                </a:solidFill>
              </a:rPr>
              <a:t>esterna</a:t>
            </a:r>
            <a:r>
              <a:rPr lang="de-DE" dirty="0">
                <a:solidFill>
                  <a:srgbClr val="064496"/>
                </a:solidFill>
              </a:rPr>
              <a:t> non ha dato </a:t>
            </a:r>
            <a:r>
              <a:rPr lang="de-DE" dirty="0" err="1">
                <a:solidFill>
                  <a:srgbClr val="064496"/>
                </a:solidFill>
              </a:rPr>
              <a:t>riscontro</a:t>
            </a:r>
            <a:r>
              <a:rPr lang="de-DE" dirty="0">
                <a:solidFill>
                  <a:srgbClr val="064496"/>
                </a:solidFill>
              </a:rPr>
              <a:t> </a:t>
            </a:r>
            <a:r>
              <a:rPr lang="de-DE" dirty="0" err="1">
                <a:solidFill>
                  <a:srgbClr val="064496"/>
                </a:solidFill>
              </a:rPr>
              <a:t>entro</a:t>
            </a:r>
            <a:r>
              <a:rPr lang="de-DE" dirty="0">
                <a:solidFill>
                  <a:srgbClr val="064496"/>
                </a:solidFill>
              </a:rPr>
              <a:t> i </a:t>
            </a:r>
            <a:r>
              <a:rPr lang="de-DE" dirty="0" err="1">
                <a:solidFill>
                  <a:srgbClr val="064496"/>
                </a:solidFill>
              </a:rPr>
              <a:t>termini</a:t>
            </a:r>
            <a:r>
              <a:rPr lang="de-DE" dirty="0">
                <a:solidFill>
                  <a:srgbClr val="064496"/>
                </a:solidFill>
              </a:rPr>
              <a:t> </a:t>
            </a:r>
            <a:r>
              <a:rPr lang="de-DE" dirty="0" err="1">
                <a:solidFill>
                  <a:srgbClr val="064496"/>
                </a:solidFill>
              </a:rPr>
              <a:t>previsti</a:t>
            </a:r>
            <a:r>
              <a:rPr lang="de-DE" dirty="0">
                <a:solidFill>
                  <a:srgbClr val="064496"/>
                </a:solidFill>
              </a:rPr>
              <a:t>;</a:t>
            </a:r>
          </a:p>
          <a:p>
            <a:pPr lvl="1" algn="just">
              <a:buFont typeface="Arial" panose="020B0604020202020204" pitchFamily="34" charset="0"/>
              <a:buChar char="•"/>
            </a:pPr>
            <a:r>
              <a:rPr lang="de-DE" dirty="0" err="1">
                <a:solidFill>
                  <a:srgbClr val="064496"/>
                </a:solidFill>
              </a:rPr>
              <a:t>pericolo</a:t>
            </a:r>
            <a:r>
              <a:rPr lang="de-DE" dirty="0">
                <a:solidFill>
                  <a:srgbClr val="064496"/>
                </a:solidFill>
              </a:rPr>
              <a:t> imminente o </a:t>
            </a:r>
            <a:r>
              <a:rPr lang="de-DE" dirty="0" err="1">
                <a:solidFill>
                  <a:srgbClr val="064496"/>
                </a:solidFill>
              </a:rPr>
              <a:t>palese</a:t>
            </a:r>
            <a:r>
              <a:rPr lang="de-DE" dirty="0">
                <a:solidFill>
                  <a:srgbClr val="064496"/>
                </a:solidFill>
              </a:rPr>
              <a:t> per </a:t>
            </a:r>
            <a:r>
              <a:rPr lang="de-DE" dirty="0" err="1">
                <a:solidFill>
                  <a:srgbClr val="064496"/>
                </a:solidFill>
              </a:rPr>
              <a:t>il</a:t>
            </a:r>
            <a:r>
              <a:rPr lang="de-DE" dirty="0">
                <a:solidFill>
                  <a:srgbClr val="064496"/>
                </a:solidFill>
              </a:rPr>
              <a:t> </a:t>
            </a:r>
            <a:r>
              <a:rPr lang="de-DE" dirty="0" err="1">
                <a:solidFill>
                  <a:srgbClr val="064496"/>
                </a:solidFill>
              </a:rPr>
              <a:t>pubblico</a:t>
            </a:r>
            <a:r>
              <a:rPr lang="de-DE" dirty="0">
                <a:solidFill>
                  <a:srgbClr val="064496"/>
                </a:solidFill>
              </a:rPr>
              <a:t> </a:t>
            </a:r>
            <a:r>
              <a:rPr lang="de-DE" dirty="0" err="1">
                <a:solidFill>
                  <a:srgbClr val="064496"/>
                </a:solidFill>
              </a:rPr>
              <a:t>interesse</a:t>
            </a:r>
            <a:r>
              <a:rPr lang="de-DE" dirty="0">
                <a:solidFill>
                  <a:srgbClr val="064496"/>
                </a:solidFill>
              </a:rPr>
              <a:t> (</a:t>
            </a:r>
            <a:r>
              <a:rPr lang="de-DE" dirty="0" err="1">
                <a:solidFill>
                  <a:srgbClr val="064496"/>
                </a:solidFill>
              </a:rPr>
              <a:t>situazione</a:t>
            </a:r>
            <a:r>
              <a:rPr lang="de-DE" dirty="0">
                <a:solidFill>
                  <a:srgbClr val="064496"/>
                </a:solidFill>
              </a:rPr>
              <a:t> di </a:t>
            </a:r>
            <a:r>
              <a:rPr lang="de-DE" dirty="0" err="1">
                <a:solidFill>
                  <a:srgbClr val="064496"/>
                </a:solidFill>
              </a:rPr>
              <a:t>emergenza</a:t>
            </a:r>
            <a:r>
              <a:rPr lang="de-DE" dirty="0">
                <a:solidFill>
                  <a:srgbClr val="064496"/>
                </a:solidFill>
              </a:rPr>
              <a:t>; </a:t>
            </a:r>
            <a:r>
              <a:rPr lang="de-DE" dirty="0" err="1">
                <a:solidFill>
                  <a:srgbClr val="064496"/>
                </a:solidFill>
              </a:rPr>
              <a:t>danno</a:t>
            </a:r>
            <a:r>
              <a:rPr lang="de-DE" dirty="0">
                <a:solidFill>
                  <a:srgbClr val="064496"/>
                </a:solidFill>
              </a:rPr>
              <a:t> </a:t>
            </a:r>
            <a:r>
              <a:rPr lang="de-DE" dirty="0" err="1">
                <a:solidFill>
                  <a:srgbClr val="064496"/>
                </a:solidFill>
              </a:rPr>
              <a:t>irreversibile</a:t>
            </a:r>
            <a:r>
              <a:rPr lang="de-DE" dirty="0">
                <a:solidFill>
                  <a:srgbClr val="064496"/>
                </a:solidFill>
              </a:rPr>
              <a:t> </a:t>
            </a:r>
            <a:r>
              <a:rPr lang="de-DE" dirty="0" err="1">
                <a:solidFill>
                  <a:srgbClr val="064496"/>
                </a:solidFill>
              </a:rPr>
              <a:t>all‘incolumità</a:t>
            </a:r>
            <a:r>
              <a:rPr lang="de-DE" dirty="0">
                <a:solidFill>
                  <a:srgbClr val="064496"/>
                </a:solidFill>
              </a:rPr>
              <a:t> di </a:t>
            </a:r>
            <a:r>
              <a:rPr lang="de-DE" dirty="0" err="1">
                <a:solidFill>
                  <a:srgbClr val="064496"/>
                </a:solidFill>
              </a:rPr>
              <a:t>una</a:t>
            </a:r>
            <a:r>
              <a:rPr lang="de-DE" dirty="0">
                <a:solidFill>
                  <a:srgbClr val="064496"/>
                </a:solidFill>
              </a:rPr>
              <a:t> o più </a:t>
            </a:r>
            <a:r>
              <a:rPr lang="de-DE" dirty="0" err="1">
                <a:solidFill>
                  <a:srgbClr val="064496"/>
                </a:solidFill>
              </a:rPr>
              <a:t>persone</a:t>
            </a:r>
            <a:r>
              <a:rPr lang="de-DE" dirty="0">
                <a:solidFill>
                  <a:srgbClr val="064496"/>
                </a:solidFill>
              </a:rPr>
              <a:t>);</a:t>
            </a:r>
          </a:p>
          <a:p>
            <a:pPr lvl="1" algn="just">
              <a:buFont typeface="Arial" panose="020B0604020202020204" pitchFamily="34" charset="0"/>
              <a:buChar char="•"/>
            </a:pPr>
            <a:r>
              <a:rPr lang="de-DE" dirty="0">
                <a:solidFill>
                  <a:srgbClr val="064496"/>
                </a:solidFill>
              </a:rPr>
              <a:t>la </a:t>
            </a:r>
            <a:r>
              <a:rPr lang="de-DE" dirty="0" err="1">
                <a:solidFill>
                  <a:srgbClr val="064496"/>
                </a:solidFill>
              </a:rPr>
              <a:t>segnalazione</a:t>
            </a:r>
            <a:r>
              <a:rPr lang="de-DE" dirty="0">
                <a:solidFill>
                  <a:srgbClr val="064496"/>
                </a:solidFill>
              </a:rPr>
              <a:t> </a:t>
            </a:r>
            <a:r>
              <a:rPr lang="de-DE" dirty="0" err="1">
                <a:solidFill>
                  <a:srgbClr val="064496"/>
                </a:solidFill>
              </a:rPr>
              <a:t>esterna</a:t>
            </a:r>
            <a:r>
              <a:rPr lang="de-DE" dirty="0">
                <a:solidFill>
                  <a:srgbClr val="064496"/>
                </a:solidFill>
              </a:rPr>
              <a:t> </a:t>
            </a:r>
            <a:r>
              <a:rPr lang="de-DE" dirty="0" err="1">
                <a:solidFill>
                  <a:srgbClr val="064496"/>
                </a:solidFill>
              </a:rPr>
              <a:t>potrebbe</a:t>
            </a:r>
            <a:r>
              <a:rPr lang="de-DE" dirty="0">
                <a:solidFill>
                  <a:srgbClr val="064496"/>
                </a:solidFill>
              </a:rPr>
              <a:t> </a:t>
            </a:r>
            <a:r>
              <a:rPr lang="de-DE" dirty="0" err="1">
                <a:solidFill>
                  <a:srgbClr val="064496"/>
                </a:solidFill>
              </a:rPr>
              <a:t>comportare</a:t>
            </a:r>
            <a:r>
              <a:rPr lang="de-DE" dirty="0">
                <a:solidFill>
                  <a:srgbClr val="064496"/>
                </a:solidFill>
              </a:rPr>
              <a:t> il </a:t>
            </a:r>
            <a:r>
              <a:rPr lang="de-DE" dirty="0" err="1">
                <a:solidFill>
                  <a:srgbClr val="064496"/>
                </a:solidFill>
              </a:rPr>
              <a:t>rischio</a:t>
            </a:r>
            <a:r>
              <a:rPr lang="de-DE" dirty="0">
                <a:solidFill>
                  <a:srgbClr val="064496"/>
                </a:solidFill>
              </a:rPr>
              <a:t> di </a:t>
            </a:r>
            <a:r>
              <a:rPr lang="de-DE" dirty="0" err="1">
                <a:solidFill>
                  <a:srgbClr val="064496"/>
                </a:solidFill>
              </a:rPr>
              <a:t>ritorsioni</a:t>
            </a:r>
            <a:r>
              <a:rPr lang="de-DE" dirty="0">
                <a:solidFill>
                  <a:srgbClr val="064496"/>
                </a:solidFill>
              </a:rPr>
              <a:t> </a:t>
            </a:r>
            <a:r>
              <a:rPr lang="de-DE" dirty="0" err="1">
                <a:solidFill>
                  <a:srgbClr val="064496"/>
                </a:solidFill>
              </a:rPr>
              <a:t>oppure</a:t>
            </a:r>
            <a:r>
              <a:rPr lang="de-DE" dirty="0">
                <a:solidFill>
                  <a:srgbClr val="064496"/>
                </a:solidFill>
              </a:rPr>
              <a:t> non </a:t>
            </a:r>
            <a:r>
              <a:rPr lang="de-DE" dirty="0" err="1">
                <a:solidFill>
                  <a:srgbClr val="064496"/>
                </a:solidFill>
              </a:rPr>
              <a:t>potrebbe</a:t>
            </a:r>
            <a:r>
              <a:rPr lang="de-DE" dirty="0">
                <a:solidFill>
                  <a:srgbClr val="064496"/>
                </a:solidFill>
              </a:rPr>
              <a:t> </a:t>
            </a:r>
            <a:r>
              <a:rPr lang="de-DE" dirty="0" err="1">
                <a:solidFill>
                  <a:srgbClr val="064496"/>
                </a:solidFill>
              </a:rPr>
              <a:t>avere</a:t>
            </a:r>
            <a:r>
              <a:rPr lang="de-DE" dirty="0">
                <a:solidFill>
                  <a:srgbClr val="064496"/>
                </a:solidFill>
              </a:rPr>
              <a:t> </a:t>
            </a:r>
            <a:r>
              <a:rPr lang="de-DE" dirty="0" err="1">
                <a:solidFill>
                  <a:srgbClr val="064496"/>
                </a:solidFill>
              </a:rPr>
              <a:t>efficace</a:t>
            </a:r>
            <a:r>
              <a:rPr lang="de-DE" dirty="0">
                <a:solidFill>
                  <a:srgbClr val="064496"/>
                </a:solidFill>
              </a:rPr>
              <a:t> </a:t>
            </a:r>
            <a:r>
              <a:rPr lang="de-DE" dirty="0" err="1">
                <a:solidFill>
                  <a:srgbClr val="064496"/>
                </a:solidFill>
              </a:rPr>
              <a:t>seguito</a:t>
            </a:r>
            <a:r>
              <a:rPr lang="de-DE" dirty="0">
                <a:solidFill>
                  <a:srgbClr val="064496"/>
                </a:solidFill>
              </a:rPr>
              <a:t>. </a:t>
            </a:r>
          </a:p>
          <a:p>
            <a:pPr lvl="1" algn="just"/>
            <a:endParaRPr lang="de-DE" dirty="0">
              <a:solidFill>
                <a:srgbClr val="064496"/>
              </a:solidFill>
            </a:endParaRPr>
          </a:p>
          <a:p>
            <a:pPr lvl="1"/>
            <a:endParaRPr lang="de-DE" dirty="0">
              <a:solidFill>
                <a:srgbClr val="064496"/>
              </a:solidFill>
            </a:endParaRPr>
          </a:p>
          <a:p>
            <a:pPr marL="0" indent="0">
              <a:buNone/>
            </a:pPr>
            <a:endParaRPr lang="de-DE" dirty="0">
              <a:solidFill>
                <a:srgbClr val="064496"/>
              </a:solidFill>
            </a:endParaRPr>
          </a:p>
        </p:txBody>
      </p:sp>
    </p:spTree>
    <p:extLst>
      <p:ext uri="{BB962C8B-B14F-4D97-AF65-F5344CB8AC3E}">
        <p14:creationId xmlns:p14="http://schemas.microsoft.com/office/powerpoint/2010/main" val="11493050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l"/>
            <a:r>
              <a:rPr lang="it-IT" sz="3200" b="1" dirty="0">
                <a:solidFill>
                  <a:srgbClr val="064496"/>
                </a:solidFill>
                <a:latin typeface="+mn-lt"/>
              </a:rPr>
              <a:t>Le tutele del segnalante</a:t>
            </a:r>
          </a:p>
        </p:txBody>
      </p:sp>
      <p:sp>
        <p:nvSpPr>
          <p:cNvPr id="3" name="Segnaposto contenuto 2"/>
          <p:cNvSpPr>
            <a:spLocks noGrp="1"/>
          </p:cNvSpPr>
          <p:nvPr>
            <p:ph idx="1"/>
          </p:nvPr>
        </p:nvSpPr>
        <p:spPr>
          <a:xfrm>
            <a:off x="897622" y="1658928"/>
            <a:ext cx="9313178" cy="4525963"/>
          </a:xfrm>
        </p:spPr>
        <p:txBody>
          <a:bodyPr>
            <a:normAutofit fontScale="85000" lnSpcReduction="20000"/>
          </a:bodyPr>
          <a:lstStyle/>
          <a:p>
            <a:pPr algn="just"/>
            <a:r>
              <a:rPr lang="de-DE" dirty="0" err="1">
                <a:solidFill>
                  <a:srgbClr val="064496"/>
                </a:solidFill>
              </a:rPr>
              <a:t>Tutela</a:t>
            </a:r>
            <a:r>
              <a:rPr lang="de-DE" dirty="0">
                <a:solidFill>
                  <a:srgbClr val="064496"/>
                </a:solidFill>
              </a:rPr>
              <a:t> della </a:t>
            </a:r>
            <a:r>
              <a:rPr lang="de-DE" b="1" dirty="0" err="1">
                <a:solidFill>
                  <a:srgbClr val="064496"/>
                </a:solidFill>
              </a:rPr>
              <a:t>riservatezza</a:t>
            </a:r>
            <a:r>
              <a:rPr lang="de-DE" dirty="0">
                <a:solidFill>
                  <a:srgbClr val="064496"/>
                </a:solidFill>
              </a:rPr>
              <a:t> del </a:t>
            </a:r>
            <a:r>
              <a:rPr lang="de-DE" dirty="0" err="1">
                <a:solidFill>
                  <a:srgbClr val="064496"/>
                </a:solidFill>
              </a:rPr>
              <a:t>segnalante</a:t>
            </a:r>
            <a:r>
              <a:rPr lang="de-DE" dirty="0">
                <a:solidFill>
                  <a:srgbClr val="064496"/>
                </a:solidFill>
              </a:rPr>
              <a:t>, del </a:t>
            </a:r>
            <a:r>
              <a:rPr lang="de-DE" dirty="0" err="1">
                <a:solidFill>
                  <a:srgbClr val="064496"/>
                </a:solidFill>
              </a:rPr>
              <a:t>facilitatore</a:t>
            </a:r>
            <a:r>
              <a:rPr lang="de-DE" dirty="0">
                <a:solidFill>
                  <a:srgbClr val="064496"/>
                </a:solidFill>
              </a:rPr>
              <a:t>, della </a:t>
            </a:r>
            <a:r>
              <a:rPr lang="de-DE" dirty="0" err="1">
                <a:solidFill>
                  <a:srgbClr val="064496"/>
                </a:solidFill>
              </a:rPr>
              <a:t>persona</a:t>
            </a:r>
            <a:r>
              <a:rPr lang="de-DE" dirty="0">
                <a:solidFill>
                  <a:srgbClr val="064496"/>
                </a:solidFill>
              </a:rPr>
              <a:t> </a:t>
            </a:r>
            <a:r>
              <a:rPr lang="de-DE" dirty="0" err="1">
                <a:solidFill>
                  <a:srgbClr val="064496"/>
                </a:solidFill>
              </a:rPr>
              <a:t>coinvolta</a:t>
            </a:r>
            <a:r>
              <a:rPr lang="de-DE" dirty="0">
                <a:solidFill>
                  <a:srgbClr val="064496"/>
                </a:solidFill>
              </a:rPr>
              <a:t> e delle </a:t>
            </a:r>
            <a:r>
              <a:rPr lang="de-DE" dirty="0" err="1">
                <a:solidFill>
                  <a:srgbClr val="064496"/>
                </a:solidFill>
              </a:rPr>
              <a:t>persone</a:t>
            </a:r>
            <a:r>
              <a:rPr lang="de-DE" dirty="0">
                <a:solidFill>
                  <a:srgbClr val="064496"/>
                </a:solidFill>
              </a:rPr>
              <a:t> </a:t>
            </a:r>
            <a:r>
              <a:rPr lang="de-DE" dirty="0" err="1">
                <a:solidFill>
                  <a:srgbClr val="064496"/>
                </a:solidFill>
              </a:rPr>
              <a:t>menzionate</a:t>
            </a:r>
            <a:r>
              <a:rPr lang="de-DE" dirty="0">
                <a:solidFill>
                  <a:srgbClr val="064496"/>
                </a:solidFill>
              </a:rPr>
              <a:t> </a:t>
            </a:r>
            <a:r>
              <a:rPr lang="de-DE" dirty="0" err="1">
                <a:solidFill>
                  <a:srgbClr val="064496"/>
                </a:solidFill>
              </a:rPr>
              <a:t>nella</a:t>
            </a:r>
            <a:r>
              <a:rPr lang="de-DE" dirty="0">
                <a:solidFill>
                  <a:srgbClr val="064496"/>
                </a:solidFill>
              </a:rPr>
              <a:t> </a:t>
            </a:r>
            <a:r>
              <a:rPr lang="de-DE" dirty="0" err="1">
                <a:solidFill>
                  <a:srgbClr val="064496"/>
                </a:solidFill>
              </a:rPr>
              <a:t>segnalazione</a:t>
            </a:r>
            <a:r>
              <a:rPr lang="de-DE" dirty="0">
                <a:solidFill>
                  <a:srgbClr val="064496"/>
                </a:solidFill>
              </a:rPr>
              <a:t>;</a:t>
            </a:r>
          </a:p>
          <a:p>
            <a:pPr algn="just"/>
            <a:r>
              <a:rPr lang="de-DE" dirty="0" err="1">
                <a:solidFill>
                  <a:srgbClr val="064496"/>
                </a:solidFill>
              </a:rPr>
              <a:t>Tutela</a:t>
            </a:r>
            <a:r>
              <a:rPr lang="de-DE" dirty="0">
                <a:solidFill>
                  <a:srgbClr val="064496"/>
                </a:solidFill>
              </a:rPr>
              <a:t> da </a:t>
            </a:r>
            <a:r>
              <a:rPr lang="de-DE" dirty="0" err="1">
                <a:solidFill>
                  <a:srgbClr val="064496"/>
                </a:solidFill>
              </a:rPr>
              <a:t>eventuali</a:t>
            </a:r>
            <a:r>
              <a:rPr lang="de-DE" dirty="0">
                <a:solidFill>
                  <a:srgbClr val="064496"/>
                </a:solidFill>
              </a:rPr>
              <a:t> </a:t>
            </a:r>
            <a:r>
              <a:rPr lang="de-DE" b="1" dirty="0" err="1">
                <a:solidFill>
                  <a:srgbClr val="064496"/>
                </a:solidFill>
              </a:rPr>
              <a:t>misure</a:t>
            </a:r>
            <a:r>
              <a:rPr lang="de-DE" b="1" dirty="0">
                <a:solidFill>
                  <a:srgbClr val="064496"/>
                </a:solidFill>
              </a:rPr>
              <a:t> </a:t>
            </a:r>
            <a:r>
              <a:rPr lang="de-DE" b="1" dirty="0" err="1">
                <a:solidFill>
                  <a:srgbClr val="064496"/>
                </a:solidFill>
              </a:rPr>
              <a:t>ritorsive</a:t>
            </a:r>
            <a:r>
              <a:rPr lang="de-DE" b="1" dirty="0">
                <a:solidFill>
                  <a:srgbClr val="064496"/>
                </a:solidFill>
              </a:rPr>
              <a:t> </a:t>
            </a:r>
            <a:r>
              <a:rPr lang="de-DE" dirty="0">
                <a:solidFill>
                  <a:srgbClr val="064496"/>
                </a:solidFill>
              </a:rPr>
              <a:t>(p.es. </a:t>
            </a:r>
            <a:r>
              <a:rPr lang="de-DE" dirty="0" err="1">
                <a:solidFill>
                  <a:srgbClr val="064496"/>
                </a:solidFill>
              </a:rPr>
              <a:t>licenziamento</a:t>
            </a:r>
            <a:r>
              <a:rPr lang="de-DE" dirty="0">
                <a:solidFill>
                  <a:srgbClr val="064496"/>
                </a:solidFill>
              </a:rPr>
              <a:t>, </a:t>
            </a:r>
            <a:r>
              <a:rPr lang="de-DE" dirty="0" err="1">
                <a:solidFill>
                  <a:srgbClr val="064496"/>
                </a:solidFill>
              </a:rPr>
              <a:t>sospensioni</a:t>
            </a:r>
            <a:r>
              <a:rPr lang="de-DE" dirty="0">
                <a:solidFill>
                  <a:srgbClr val="064496"/>
                </a:solidFill>
              </a:rPr>
              <a:t>, </a:t>
            </a:r>
            <a:r>
              <a:rPr lang="de-DE" dirty="0" err="1">
                <a:solidFill>
                  <a:srgbClr val="064496"/>
                </a:solidFill>
              </a:rPr>
              <a:t>retrocessione</a:t>
            </a:r>
            <a:r>
              <a:rPr lang="de-DE" dirty="0">
                <a:solidFill>
                  <a:srgbClr val="064496"/>
                </a:solidFill>
              </a:rPr>
              <a:t> di </a:t>
            </a:r>
            <a:r>
              <a:rPr lang="de-DE" dirty="0" err="1">
                <a:solidFill>
                  <a:srgbClr val="064496"/>
                </a:solidFill>
              </a:rPr>
              <a:t>grado</a:t>
            </a:r>
            <a:r>
              <a:rPr lang="de-DE" dirty="0">
                <a:solidFill>
                  <a:srgbClr val="064496"/>
                </a:solidFill>
              </a:rPr>
              <a:t>, </a:t>
            </a:r>
            <a:r>
              <a:rPr lang="de-DE" dirty="0" err="1">
                <a:solidFill>
                  <a:srgbClr val="064496"/>
                </a:solidFill>
              </a:rPr>
              <a:t>mancata</a:t>
            </a:r>
            <a:r>
              <a:rPr lang="de-DE" dirty="0">
                <a:solidFill>
                  <a:srgbClr val="064496"/>
                </a:solidFill>
              </a:rPr>
              <a:t> </a:t>
            </a:r>
            <a:r>
              <a:rPr lang="de-DE" dirty="0" err="1">
                <a:solidFill>
                  <a:srgbClr val="064496"/>
                </a:solidFill>
              </a:rPr>
              <a:t>promozioni</a:t>
            </a:r>
            <a:r>
              <a:rPr lang="de-DE" dirty="0">
                <a:solidFill>
                  <a:srgbClr val="064496"/>
                </a:solidFill>
              </a:rPr>
              <a:t>, </a:t>
            </a:r>
            <a:r>
              <a:rPr lang="de-DE" dirty="0" err="1">
                <a:solidFill>
                  <a:srgbClr val="064496"/>
                </a:solidFill>
              </a:rPr>
              <a:t>mutamento</a:t>
            </a:r>
            <a:r>
              <a:rPr lang="de-DE" dirty="0">
                <a:solidFill>
                  <a:srgbClr val="064496"/>
                </a:solidFill>
              </a:rPr>
              <a:t> di </a:t>
            </a:r>
            <a:r>
              <a:rPr lang="de-DE" dirty="0" err="1">
                <a:solidFill>
                  <a:srgbClr val="064496"/>
                </a:solidFill>
              </a:rPr>
              <a:t>funzioni</a:t>
            </a:r>
            <a:r>
              <a:rPr lang="de-DE" dirty="0">
                <a:solidFill>
                  <a:srgbClr val="064496"/>
                </a:solidFill>
              </a:rPr>
              <a:t>, </a:t>
            </a:r>
            <a:r>
              <a:rPr lang="de-DE" dirty="0" err="1">
                <a:solidFill>
                  <a:srgbClr val="064496"/>
                </a:solidFill>
              </a:rPr>
              <a:t>misure</a:t>
            </a:r>
            <a:r>
              <a:rPr lang="de-DE" dirty="0">
                <a:solidFill>
                  <a:srgbClr val="064496"/>
                </a:solidFill>
              </a:rPr>
              <a:t> </a:t>
            </a:r>
            <a:r>
              <a:rPr lang="de-DE" dirty="0" err="1">
                <a:solidFill>
                  <a:srgbClr val="064496"/>
                </a:solidFill>
              </a:rPr>
              <a:t>disciplinari</a:t>
            </a:r>
            <a:r>
              <a:rPr lang="de-DE" dirty="0">
                <a:solidFill>
                  <a:srgbClr val="064496"/>
                </a:solidFill>
              </a:rPr>
              <a:t>, </a:t>
            </a:r>
            <a:r>
              <a:rPr lang="de-DE" dirty="0" err="1">
                <a:solidFill>
                  <a:srgbClr val="064496"/>
                </a:solidFill>
              </a:rPr>
              <a:t>molestie</a:t>
            </a:r>
            <a:r>
              <a:rPr lang="de-DE" dirty="0">
                <a:solidFill>
                  <a:srgbClr val="064496"/>
                </a:solidFill>
              </a:rPr>
              <a:t>, </a:t>
            </a:r>
            <a:r>
              <a:rPr lang="de-DE" dirty="0" err="1">
                <a:solidFill>
                  <a:srgbClr val="064496"/>
                </a:solidFill>
              </a:rPr>
              <a:t>referenze</a:t>
            </a:r>
            <a:r>
              <a:rPr lang="de-DE" dirty="0">
                <a:solidFill>
                  <a:srgbClr val="064496"/>
                </a:solidFill>
              </a:rPr>
              <a:t> negative, </a:t>
            </a:r>
            <a:r>
              <a:rPr lang="de-DE" dirty="0" err="1">
                <a:solidFill>
                  <a:srgbClr val="064496"/>
                </a:solidFill>
              </a:rPr>
              <a:t>coercizione</a:t>
            </a:r>
            <a:r>
              <a:rPr lang="de-DE" dirty="0">
                <a:solidFill>
                  <a:srgbClr val="064496"/>
                </a:solidFill>
              </a:rPr>
              <a:t>, </a:t>
            </a:r>
            <a:r>
              <a:rPr lang="de-DE" dirty="0" err="1">
                <a:solidFill>
                  <a:srgbClr val="064496"/>
                </a:solidFill>
              </a:rPr>
              <a:t>intimidazione</a:t>
            </a:r>
            <a:r>
              <a:rPr lang="de-DE" dirty="0">
                <a:solidFill>
                  <a:srgbClr val="064496"/>
                </a:solidFill>
              </a:rPr>
              <a:t>, etc.)</a:t>
            </a:r>
            <a:r>
              <a:rPr lang="de-DE" b="1" dirty="0">
                <a:solidFill>
                  <a:srgbClr val="064496"/>
                </a:solidFill>
              </a:rPr>
              <a:t> </a:t>
            </a:r>
            <a:r>
              <a:rPr lang="de-DE" dirty="0" err="1">
                <a:solidFill>
                  <a:srgbClr val="064496"/>
                </a:solidFill>
              </a:rPr>
              <a:t>adottate</a:t>
            </a:r>
            <a:r>
              <a:rPr lang="de-DE" dirty="0">
                <a:solidFill>
                  <a:srgbClr val="064496"/>
                </a:solidFill>
              </a:rPr>
              <a:t> </a:t>
            </a:r>
            <a:r>
              <a:rPr lang="de-DE" dirty="0" err="1">
                <a:solidFill>
                  <a:srgbClr val="064496"/>
                </a:solidFill>
              </a:rPr>
              <a:t>dall‘ente</a:t>
            </a:r>
            <a:r>
              <a:rPr lang="de-DE" dirty="0">
                <a:solidFill>
                  <a:srgbClr val="064496"/>
                </a:solidFill>
              </a:rPr>
              <a:t> in </a:t>
            </a:r>
            <a:r>
              <a:rPr lang="de-DE" dirty="0" err="1">
                <a:solidFill>
                  <a:srgbClr val="064496"/>
                </a:solidFill>
              </a:rPr>
              <a:t>ragione</a:t>
            </a:r>
            <a:r>
              <a:rPr lang="de-DE" dirty="0">
                <a:solidFill>
                  <a:srgbClr val="064496"/>
                </a:solidFill>
              </a:rPr>
              <a:t> della </a:t>
            </a:r>
            <a:r>
              <a:rPr lang="de-DE" dirty="0" err="1">
                <a:solidFill>
                  <a:srgbClr val="064496"/>
                </a:solidFill>
              </a:rPr>
              <a:t>segnalazione</a:t>
            </a:r>
            <a:r>
              <a:rPr lang="de-DE" dirty="0">
                <a:solidFill>
                  <a:srgbClr val="064496"/>
                </a:solidFill>
              </a:rPr>
              <a:t>, </a:t>
            </a:r>
            <a:r>
              <a:rPr lang="de-DE" dirty="0" err="1">
                <a:solidFill>
                  <a:srgbClr val="064496"/>
                </a:solidFill>
              </a:rPr>
              <a:t>divulgazione</a:t>
            </a:r>
            <a:r>
              <a:rPr lang="de-DE" dirty="0">
                <a:solidFill>
                  <a:srgbClr val="064496"/>
                </a:solidFill>
              </a:rPr>
              <a:t> </a:t>
            </a:r>
            <a:r>
              <a:rPr lang="de-DE" dirty="0" err="1">
                <a:solidFill>
                  <a:srgbClr val="064496"/>
                </a:solidFill>
              </a:rPr>
              <a:t>pubblica</a:t>
            </a:r>
            <a:r>
              <a:rPr lang="de-DE" dirty="0">
                <a:solidFill>
                  <a:srgbClr val="064496"/>
                </a:solidFill>
              </a:rPr>
              <a:t> o </a:t>
            </a:r>
            <a:r>
              <a:rPr lang="de-DE" dirty="0" err="1">
                <a:solidFill>
                  <a:srgbClr val="064496"/>
                </a:solidFill>
              </a:rPr>
              <a:t>denuncia</a:t>
            </a:r>
            <a:r>
              <a:rPr lang="de-DE" dirty="0">
                <a:solidFill>
                  <a:srgbClr val="064496"/>
                </a:solidFill>
              </a:rPr>
              <a:t> </a:t>
            </a:r>
            <a:r>
              <a:rPr lang="de-DE" dirty="0" err="1">
                <a:solidFill>
                  <a:srgbClr val="064496"/>
                </a:solidFill>
              </a:rPr>
              <a:t>effettuata</a:t>
            </a:r>
            <a:r>
              <a:rPr lang="de-DE" dirty="0">
                <a:solidFill>
                  <a:srgbClr val="064496"/>
                </a:solidFill>
              </a:rPr>
              <a:t>;</a:t>
            </a:r>
          </a:p>
          <a:p>
            <a:pPr algn="just"/>
            <a:r>
              <a:rPr lang="de-DE" b="1" dirty="0" err="1">
                <a:solidFill>
                  <a:srgbClr val="064496"/>
                </a:solidFill>
              </a:rPr>
              <a:t>Limitazioni</a:t>
            </a:r>
            <a:r>
              <a:rPr lang="de-DE" b="1" dirty="0">
                <a:solidFill>
                  <a:srgbClr val="064496"/>
                </a:solidFill>
              </a:rPr>
              <a:t> della </a:t>
            </a:r>
            <a:r>
              <a:rPr lang="de-DE" b="1" dirty="0" err="1">
                <a:solidFill>
                  <a:srgbClr val="064496"/>
                </a:solidFill>
              </a:rPr>
              <a:t>responsabilità</a:t>
            </a:r>
            <a:r>
              <a:rPr lang="de-DE" b="1" dirty="0">
                <a:solidFill>
                  <a:srgbClr val="064496"/>
                </a:solidFill>
              </a:rPr>
              <a:t> </a:t>
            </a:r>
            <a:r>
              <a:rPr lang="de-DE" dirty="0" err="1">
                <a:solidFill>
                  <a:srgbClr val="064496"/>
                </a:solidFill>
              </a:rPr>
              <a:t>rispetto</a:t>
            </a:r>
            <a:r>
              <a:rPr lang="de-DE" dirty="0">
                <a:solidFill>
                  <a:srgbClr val="064496"/>
                </a:solidFill>
              </a:rPr>
              <a:t> alla </a:t>
            </a:r>
            <a:r>
              <a:rPr lang="de-DE" dirty="0" err="1">
                <a:solidFill>
                  <a:srgbClr val="064496"/>
                </a:solidFill>
              </a:rPr>
              <a:t>rivelazione</a:t>
            </a:r>
            <a:r>
              <a:rPr lang="de-DE" dirty="0">
                <a:solidFill>
                  <a:srgbClr val="064496"/>
                </a:solidFill>
              </a:rPr>
              <a:t> e alla </a:t>
            </a:r>
            <a:r>
              <a:rPr lang="de-DE" dirty="0" err="1">
                <a:solidFill>
                  <a:srgbClr val="064496"/>
                </a:solidFill>
              </a:rPr>
              <a:t>diffusione</a:t>
            </a:r>
            <a:r>
              <a:rPr lang="de-DE" dirty="0">
                <a:solidFill>
                  <a:srgbClr val="064496"/>
                </a:solidFill>
              </a:rPr>
              <a:t> di </a:t>
            </a:r>
            <a:r>
              <a:rPr lang="de-DE" dirty="0" err="1">
                <a:solidFill>
                  <a:srgbClr val="064496"/>
                </a:solidFill>
              </a:rPr>
              <a:t>alcune</a:t>
            </a:r>
            <a:r>
              <a:rPr lang="de-DE" dirty="0">
                <a:solidFill>
                  <a:srgbClr val="064496"/>
                </a:solidFill>
              </a:rPr>
              <a:t> </a:t>
            </a:r>
            <a:r>
              <a:rPr lang="de-DE" dirty="0" err="1">
                <a:solidFill>
                  <a:srgbClr val="064496"/>
                </a:solidFill>
              </a:rPr>
              <a:t>categorie</a:t>
            </a:r>
            <a:r>
              <a:rPr lang="de-DE" dirty="0">
                <a:solidFill>
                  <a:srgbClr val="064496"/>
                </a:solidFill>
              </a:rPr>
              <a:t> di </a:t>
            </a:r>
            <a:r>
              <a:rPr lang="de-DE" dirty="0" err="1">
                <a:solidFill>
                  <a:srgbClr val="064496"/>
                </a:solidFill>
              </a:rPr>
              <a:t>informazioni</a:t>
            </a:r>
            <a:r>
              <a:rPr lang="de-DE" dirty="0">
                <a:solidFill>
                  <a:srgbClr val="064496"/>
                </a:solidFill>
              </a:rPr>
              <a:t> </a:t>
            </a:r>
            <a:r>
              <a:rPr lang="de-DE" dirty="0" err="1">
                <a:solidFill>
                  <a:srgbClr val="064496"/>
                </a:solidFill>
              </a:rPr>
              <a:t>che</a:t>
            </a:r>
            <a:r>
              <a:rPr lang="de-DE" dirty="0">
                <a:solidFill>
                  <a:srgbClr val="064496"/>
                </a:solidFill>
              </a:rPr>
              <a:t> </a:t>
            </a:r>
            <a:r>
              <a:rPr lang="de-DE" dirty="0" err="1">
                <a:solidFill>
                  <a:srgbClr val="064496"/>
                </a:solidFill>
              </a:rPr>
              <a:t>operano</a:t>
            </a:r>
            <a:r>
              <a:rPr lang="de-DE" dirty="0">
                <a:solidFill>
                  <a:srgbClr val="064496"/>
                </a:solidFill>
              </a:rPr>
              <a:t> al </a:t>
            </a:r>
            <a:r>
              <a:rPr lang="de-DE" dirty="0" err="1">
                <a:solidFill>
                  <a:srgbClr val="064496"/>
                </a:solidFill>
              </a:rPr>
              <a:t>ricorre</a:t>
            </a:r>
            <a:r>
              <a:rPr lang="de-DE" dirty="0">
                <a:solidFill>
                  <a:srgbClr val="064496"/>
                </a:solidFill>
              </a:rPr>
              <a:t> di </a:t>
            </a:r>
            <a:r>
              <a:rPr lang="de-DE" dirty="0" err="1">
                <a:solidFill>
                  <a:srgbClr val="064496"/>
                </a:solidFill>
              </a:rPr>
              <a:t>determinare</a:t>
            </a:r>
            <a:r>
              <a:rPr lang="de-DE" dirty="0">
                <a:solidFill>
                  <a:srgbClr val="064496"/>
                </a:solidFill>
              </a:rPr>
              <a:t> </a:t>
            </a:r>
            <a:r>
              <a:rPr lang="de-DE" dirty="0" err="1">
                <a:solidFill>
                  <a:srgbClr val="064496"/>
                </a:solidFill>
              </a:rPr>
              <a:t>condizioni</a:t>
            </a:r>
            <a:r>
              <a:rPr lang="de-DE" dirty="0">
                <a:solidFill>
                  <a:srgbClr val="064496"/>
                </a:solidFill>
              </a:rPr>
              <a:t> (p.es. </a:t>
            </a:r>
            <a:r>
              <a:rPr lang="de-DE" dirty="0" err="1">
                <a:solidFill>
                  <a:srgbClr val="064496"/>
                </a:solidFill>
              </a:rPr>
              <a:t>rivelazione</a:t>
            </a:r>
            <a:r>
              <a:rPr lang="de-DE" dirty="0">
                <a:solidFill>
                  <a:srgbClr val="064496"/>
                </a:solidFill>
              </a:rPr>
              <a:t> di </a:t>
            </a:r>
            <a:r>
              <a:rPr lang="de-DE" dirty="0" err="1">
                <a:solidFill>
                  <a:srgbClr val="064496"/>
                </a:solidFill>
              </a:rPr>
              <a:t>notizie</a:t>
            </a:r>
            <a:r>
              <a:rPr lang="de-DE" dirty="0">
                <a:solidFill>
                  <a:srgbClr val="064496"/>
                </a:solidFill>
              </a:rPr>
              <a:t> </a:t>
            </a:r>
            <a:r>
              <a:rPr lang="de-DE" dirty="0" err="1">
                <a:solidFill>
                  <a:srgbClr val="064496"/>
                </a:solidFill>
              </a:rPr>
              <a:t>coperte</a:t>
            </a:r>
            <a:r>
              <a:rPr lang="de-DE" dirty="0">
                <a:solidFill>
                  <a:srgbClr val="064496"/>
                </a:solidFill>
              </a:rPr>
              <a:t> </a:t>
            </a:r>
            <a:r>
              <a:rPr lang="de-DE" dirty="0" err="1">
                <a:solidFill>
                  <a:srgbClr val="064496"/>
                </a:solidFill>
              </a:rPr>
              <a:t>dall‘obbligo</a:t>
            </a:r>
            <a:r>
              <a:rPr lang="de-DE" dirty="0">
                <a:solidFill>
                  <a:srgbClr val="064496"/>
                </a:solidFill>
              </a:rPr>
              <a:t> di </a:t>
            </a:r>
            <a:r>
              <a:rPr lang="de-DE" dirty="0" err="1">
                <a:solidFill>
                  <a:srgbClr val="064496"/>
                </a:solidFill>
              </a:rPr>
              <a:t>segreto</a:t>
            </a:r>
            <a:r>
              <a:rPr lang="de-DE" dirty="0">
                <a:solidFill>
                  <a:srgbClr val="064496"/>
                </a:solidFill>
              </a:rPr>
              <a:t>; </a:t>
            </a:r>
            <a:r>
              <a:rPr lang="de-DE" dirty="0" err="1">
                <a:solidFill>
                  <a:srgbClr val="064496"/>
                </a:solidFill>
              </a:rPr>
              <a:t>modalità</a:t>
            </a:r>
            <a:r>
              <a:rPr lang="de-DE" dirty="0">
                <a:solidFill>
                  <a:srgbClr val="064496"/>
                </a:solidFill>
              </a:rPr>
              <a:t> di </a:t>
            </a:r>
            <a:r>
              <a:rPr lang="de-DE" dirty="0" err="1">
                <a:solidFill>
                  <a:srgbClr val="064496"/>
                </a:solidFill>
              </a:rPr>
              <a:t>acquisizione</a:t>
            </a:r>
            <a:r>
              <a:rPr lang="de-DE" dirty="0">
                <a:solidFill>
                  <a:srgbClr val="064496"/>
                </a:solidFill>
              </a:rPr>
              <a:t> delle </a:t>
            </a:r>
            <a:r>
              <a:rPr lang="de-DE" dirty="0" err="1">
                <a:solidFill>
                  <a:srgbClr val="064496"/>
                </a:solidFill>
              </a:rPr>
              <a:t>informazioni</a:t>
            </a:r>
            <a:r>
              <a:rPr lang="de-DE" dirty="0">
                <a:solidFill>
                  <a:srgbClr val="064496"/>
                </a:solidFill>
              </a:rPr>
              <a:t>);</a:t>
            </a:r>
          </a:p>
          <a:p>
            <a:pPr algn="just"/>
            <a:r>
              <a:rPr lang="de-DE" dirty="0" err="1">
                <a:solidFill>
                  <a:srgbClr val="064496"/>
                </a:solidFill>
              </a:rPr>
              <a:t>Previsione</a:t>
            </a:r>
            <a:r>
              <a:rPr lang="de-DE" dirty="0">
                <a:solidFill>
                  <a:srgbClr val="064496"/>
                </a:solidFill>
              </a:rPr>
              <a:t> di </a:t>
            </a:r>
            <a:r>
              <a:rPr lang="de-DE" b="1" dirty="0" err="1">
                <a:solidFill>
                  <a:srgbClr val="064496"/>
                </a:solidFill>
              </a:rPr>
              <a:t>misure</a:t>
            </a:r>
            <a:r>
              <a:rPr lang="de-DE" b="1" dirty="0">
                <a:solidFill>
                  <a:srgbClr val="064496"/>
                </a:solidFill>
              </a:rPr>
              <a:t> di </a:t>
            </a:r>
            <a:r>
              <a:rPr lang="de-DE" b="1" dirty="0" err="1">
                <a:solidFill>
                  <a:srgbClr val="064496"/>
                </a:solidFill>
              </a:rPr>
              <a:t>sostegno</a:t>
            </a:r>
            <a:r>
              <a:rPr lang="de-DE" b="1" dirty="0">
                <a:solidFill>
                  <a:srgbClr val="064496"/>
                </a:solidFill>
              </a:rPr>
              <a:t> </a:t>
            </a:r>
            <a:r>
              <a:rPr lang="de-DE" dirty="0">
                <a:solidFill>
                  <a:srgbClr val="064496"/>
                </a:solidFill>
              </a:rPr>
              <a:t>(</a:t>
            </a:r>
            <a:r>
              <a:rPr lang="de-DE" dirty="0" err="1">
                <a:solidFill>
                  <a:srgbClr val="064496"/>
                </a:solidFill>
              </a:rPr>
              <a:t>sostegno</a:t>
            </a:r>
            <a:r>
              <a:rPr lang="de-DE" dirty="0">
                <a:solidFill>
                  <a:srgbClr val="064496"/>
                </a:solidFill>
              </a:rPr>
              <a:t> </a:t>
            </a:r>
            <a:r>
              <a:rPr lang="de-DE" dirty="0" err="1">
                <a:solidFill>
                  <a:srgbClr val="064496"/>
                </a:solidFill>
              </a:rPr>
              <a:t>sulle</a:t>
            </a:r>
            <a:r>
              <a:rPr lang="de-DE" dirty="0">
                <a:solidFill>
                  <a:srgbClr val="064496"/>
                </a:solidFill>
              </a:rPr>
              <a:t> </a:t>
            </a:r>
            <a:r>
              <a:rPr lang="de-DE" dirty="0" err="1">
                <a:solidFill>
                  <a:srgbClr val="064496"/>
                </a:solidFill>
              </a:rPr>
              <a:t>modalità</a:t>
            </a:r>
            <a:r>
              <a:rPr lang="de-DE" dirty="0">
                <a:solidFill>
                  <a:srgbClr val="064496"/>
                </a:solidFill>
              </a:rPr>
              <a:t> di </a:t>
            </a:r>
            <a:r>
              <a:rPr lang="de-DE" dirty="0" err="1">
                <a:solidFill>
                  <a:srgbClr val="064496"/>
                </a:solidFill>
              </a:rPr>
              <a:t>segnalazione</a:t>
            </a:r>
            <a:r>
              <a:rPr lang="de-DE" dirty="0">
                <a:solidFill>
                  <a:srgbClr val="064496"/>
                </a:solidFill>
              </a:rPr>
              <a:t>, </a:t>
            </a:r>
            <a:r>
              <a:rPr lang="de-DE" dirty="0" err="1">
                <a:solidFill>
                  <a:srgbClr val="064496"/>
                </a:solidFill>
              </a:rPr>
              <a:t>sulla</a:t>
            </a:r>
            <a:r>
              <a:rPr lang="de-DE" dirty="0">
                <a:solidFill>
                  <a:srgbClr val="064496"/>
                </a:solidFill>
              </a:rPr>
              <a:t> </a:t>
            </a:r>
            <a:r>
              <a:rPr lang="de-DE" dirty="0" err="1">
                <a:solidFill>
                  <a:srgbClr val="064496"/>
                </a:solidFill>
              </a:rPr>
              <a:t>protezione</a:t>
            </a:r>
            <a:r>
              <a:rPr lang="de-DE" dirty="0">
                <a:solidFill>
                  <a:srgbClr val="064496"/>
                </a:solidFill>
              </a:rPr>
              <a:t> </a:t>
            </a:r>
            <a:r>
              <a:rPr lang="de-DE" dirty="0" err="1">
                <a:solidFill>
                  <a:srgbClr val="064496"/>
                </a:solidFill>
              </a:rPr>
              <a:t>dalle</a:t>
            </a:r>
            <a:r>
              <a:rPr lang="de-DE" dirty="0">
                <a:solidFill>
                  <a:srgbClr val="064496"/>
                </a:solidFill>
              </a:rPr>
              <a:t> </a:t>
            </a:r>
            <a:r>
              <a:rPr lang="de-DE" dirty="0" err="1">
                <a:solidFill>
                  <a:srgbClr val="064496"/>
                </a:solidFill>
              </a:rPr>
              <a:t>ritorsioni</a:t>
            </a:r>
            <a:r>
              <a:rPr lang="de-DE" dirty="0">
                <a:solidFill>
                  <a:srgbClr val="064496"/>
                </a:solidFill>
              </a:rPr>
              <a:t>, sui </a:t>
            </a:r>
            <a:r>
              <a:rPr lang="de-DE" dirty="0" err="1">
                <a:solidFill>
                  <a:srgbClr val="064496"/>
                </a:solidFill>
              </a:rPr>
              <a:t>diritti</a:t>
            </a:r>
            <a:r>
              <a:rPr lang="de-DE" dirty="0">
                <a:solidFill>
                  <a:srgbClr val="064496"/>
                </a:solidFill>
              </a:rPr>
              <a:t> della </a:t>
            </a:r>
            <a:r>
              <a:rPr lang="de-DE" dirty="0" err="1">
                <a:solidFill>
                  <a:srgbClr val="064496"/>
                </a:solidFill>
              </a:rPr>
              <a:t>persona</a:t>
            </a:r>
            <a:r>
              <a:rPr lang="de-DE" dirty="0">
                <a:solidFill>
                  <a:srgbClr val="064496"/>
                </a:solidFill>
              </a:rPr>
              <a:t> </a:t>
            </a:r>
            <a:r>
              <a:rPr lang="de-DE" dirty="0" err="1">
                <a:solidFill>
                  <a:srgbClr val="064496"/>
                </a:solidFill>
              </a:rPr>
              <a:t>coinvolta</a:t>
            </a:r>
            <a:r>
              <a:rPr lang="de-DE" dirty="0">
                <a:solidFill>
                  <a:srgbClr val="064496"/>
                </a:solidFill>
              </a:rPr>
              <a:t>) da </a:t>
            </a:r>
            <a:r>
              <a:rPr lang="de-DE" dirty="0" err="1">
                <a:solidFill>
                  <a:srgbClr val="064496"/>
                </a:solidFill>
              </a:rPr>
              <a:t>parte</a:t>
            </a:r>
            <a:r>
              <a:rPr lang="de-DE" dirty="0">
                <a:solidFill>
                  <a:srgbClr val="064496"/>
                </a:solidFill>
              </a:rPr>
              <a:t> di </a:t>
            </a:r>
            <a:r>
              <a:rPr lang="de-DE" dirty="0" err="1">
                <a:solidFill>
                  <a:srgbClr val="064496"/>
                </a:solidFill>
              </a:rPr>
              <a:t>enti</a:t>
            </a:r>
            <a:r>
              <a:rPr lang="de-DE" dirty="0">
                <a:solidFill>
                  <a:srgbClr val="064496"/>
                </a:solidFill>
              </a:rPr>
              <a:t> del </a:t>
            </a:r>
            <a:r>
              <a:rPr lang="de-DE" dirty="0" err="1">
                <a:solidFill>
                  <a:srgbClr val="064496"/>
                </a:solidFill>
              </a:rPr>
              <a:t>Terzo</a:t>
            </a:r>
            <a:r>
              <a:rPr lang="de-DE" dirty="0">
                <a:solidFill>
                  <a:srgbClr val="064496"/>
                </a:solidFill>
              </a:rPr>
              <a:t> </a:t>
            </a:r>
            <a:r>
              <a:rPr lang="de-DE" dirty="0" err="1">
                <a:solidFill>
                  <a:srgbClr val="064496"/>
                </a:solidFill>
              </a:rPr>
              <a:t>settore</a:t>
            </a:r>
            <a:r>
              <a:rPr lang="de-DE" dirty="0">
                <a:solidFill>
                  <a:srgbClr val="064496"/>
                </a:solidFill>
              </a:rPr>
              <a:t> </a:t>
            </a:r>
            <a:r>
              <a:rPr lang="de-DE" dirty="0" err="1">
                <a:solidFill>
                  <a:srgbClr val="064496"/>
                </a:solidFill>
              </a:rPr>
              <a:t>inserite</a:t>
            </a:r>
            <a:r>
              <a:rPr lang="de-DE" dirty="0">
                <a:solidFill>
                  <a:srgbClr val="064496"/>
                </a:solidFill>
              </a:rPr>
              <a:t> in </a:t>
            </a:r>
            <a:r>
              <a:rPr lang="de-DE" dirty="0" err="1">
                <a:solidFill>
                  <a:srgbClr val="064496"/>
                </a:solidFill>
              </a:rPr>
              <a:t>un</a:t>
            </a:r>
            <a:r>
              <a:rPr lang="de-DE" dirty="0">
                <a:solidFill>
                  <a:srgbClr val="064496"/>
                </a:solidFill>
              </a:rPr>
              <a:t> </a:t>
            </a:r>
            <a:r>
              <a:rPr lang="de-DE" dirty="0" err="1">
                <a:solidFill>
                  <a:srgbClr val="064496"/>
                </a:solidFill>
              </a:rPr>
              <a:t>apposito</a:t>
            </a:r>
            <a:r>
              <a:rPr lang="de-DE" dirty="0">
                <a:solidFill>
                  <a:srgbClr val="064496"/>
                </a:solidFill>
              </a:rPr>
              <a:t> </a:t>
            </a:r>
            <a:r>
              <a:rPr lang="de-DE" dirty="0" err="1">
                <a:solidFill>
                  <a:srgbClr val="064496"/>
                </a:solidFill>
              </a:rPr>
              <a:t>elenco</a:t>
            </a:r>
            <a:r>
              <a:rPr lang="de-DE" dirty="0">
                <a:solidFill>
                  <a:srgbClr val="064496"/>
                </a:solidFill>
              </a:rPr>
              <a:t> </a:t>
            </a:r>
            <a:r>
              <a:rPr lang="de-DE" dirty="0" err="1">
                <a:solidFill>
                  <a:srgbClr val="064496"/>
                </a:solidFill>
              </a:rPr>
              <a:t>pubblicato</a:t>
            </a:r>
            <a:r>
              <a:rPr lang="de-DE" dirty="0">
                <a:solidFill>
                  <a:srgbClr val="064496"/>
                </a:solidFill>
              </a:rPr>
              <a:t> da ANAC.</a:t>
            </a:r>
          </a:p>
          <a:p>
            <a:endParaRPr lang="de-DE" dirty="0">
              <a:solidFill>
                <a:srgbClr val="064496"/>
              </a:solidFill>
            </a:endParaRPr>
          </a:p>
        </p:txBody>
      </p:sp>
    </p:spTree>
    <p:extLst>
      <p:ext uri="{BB962C8B-B14F-4D97-AF65-F5344CB8AC3E}">
        <p14:creationId xmlns:p14="http://schemas.microsoft.com/office/powerpoint/2010/main" val="2228431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p:cNvSpPr txBox="1">
            <a:spLocks/>
          </p:cNvSpPr>
          <p:nvPr/>
        </p:nvSpPr>
        <p:spPr>
          <a:xfrm>
            <a:off x="838200" y="173724"/>
            <a:ext cx="10515600" cy="787069"/>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4000" b="1" dirty="0" err="1">
                <a:solidFill>
                  <a:schemeClr val="accent5">
                    <a:lumMod val="75000"/>
                  </a:schemeClr>
                </a:solidFill>
              </a:rPr>
              <a:t>Reati</a:t>
            </a:r>
            <a:r>
              <a:rPr lang="de-DE" sz="4000" b="1" dirty="0">
                <a:solidFill>
                  <a:schemeClr val="accent5">
                    <a:lumMod val="75000"/>
                  </a:schemeClr>
                </a:solidFill>
              </a:rPr>
              <a:t> in </a:t>
            </a:r>
            <a:r>
              <a:rPr lang="de-DE" sz="4000" b="1" dirty="0" err="1">
                <a:solidFill>
                  <a:schemeClr val="accent5">
                    <a:lumMod val="75000"/>
                  </a:schemeClr>
                </a:solidFill>
              </a:rPr>
              <a:t>appalti</a:t>
            </a:r>
            <a:r>
              <a:rPr lang="de-DE" sz="4000" b="1" dirty="0">
                <a:solidFill>
                  <a:schemeClr val="accent5">
                    <a:lumMod val="75000"/>
                  </a:schemeClr>
                </a:solidFill>
              </a:rPr>
              <a:t> </a:t>
            </a:r>
            <a:r>
              <a:rPr lang="de-DE" sz="4000" b="1" dirty="0" err="1">
                <a:solidFill>
                  <a:schemeClr val="accent5">
                    <a:lumMod val="75000"/>
                  </a:schemeClr>
                </a:solidFill>
              </a:rPr>
              <a:t>pubblici</a:t>
            </a:r>
            <a:r>
              <a:rPr lang="de-DE" sz="4000" b="1" dirty="0">
                <a:solidFill>
                  <a:schemeClr val="accent5">
                    <a:lumMod val="75000"/>
                  </a:schemeClr>
                </a:solidFill>
              </a:rPr>
              <a:t> al Nord </a:t>
            </a:r>
            <a:r>
              <a:rPr lang="de-DE" sz="4000" b="1" dirty="0" err="1">
                <a:solidFill>
                  <a:schemeClr val="accent5">
                    <a:lumMod val="75000"/>
                  </a:schemeClr>
                </a:solidFill>
              </a:rPr>
              <a:t>nel</a:t>
            </a:r>
            <a:r>
              <a:rPr lang="de-DE" sz="4000" b="1" dirty="0">
                <a:solidFill>
                  <a:schemeClr val="accent5">
                    <a:lumMod val="75000"/>
                  </a:schemeClr>
                </a:solidFill>
              </a:rPr>
              <a:t> 2019 -2021</a:t>
            </a:r>
            <a:endParaRPr lang="it-IT" sz="4000" b="1" dirty="0">
              <a:solidFill>
                <a:schemeClr val="accent5">
                  <a:lumMod val="75000"/>
                </a:schemeClr>
              </a:solidFill>
            </a:endParaRPr>
          </a:p>
        </p:txBody>
      </p:sp>
      <p:pic>
        <p:nvPicPr>
          <p:cNvPr id="6" name="Immagine 5">
            <a:extLst>
              <a:ext uri="{FF2B5EF4-FFF2-40B4-BE49-F238E27FC236}">
                <a16:creationId xmlns:a16="http://schemas.microsoft.com/office/drawing/2014/main" id="{288C0229-6F2A-4108-91FD-26B66A50B2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198" y="1349111"/>
            <a:ext cx="10988168" cy="4159777"/>
          </a:xfrm>
          <a:prstGeom prst="rect">
            <a:avLst/>
          </a:prstGeom>
        </p:spPr>
      </p:pic>
    </p:spTree>
    <p:extLst>
      <p:ext uri="{BB962C8B-B14F-4D97-AF65-F5344CB8AC3E}">
        <p14:creationId xmlns:p14="http://schemas.microsoft.com/office/powerpoint/2010/main" val="41505413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l"/>
            <a:r>
              <a:rPr lang="it-IT" sz="3200" b="1" dirty="0">
                <a:solidFill>
                  <a:srgbClr val="064496"/>
                </a:solidFill>
                <a:latin typeface="+mn-lt"/>
              </a:rPr>
              <a:t>Entrata in vigore </a:t>
            </a:r>
          </a:p>
        </p:txBody>
      </p:sp>
      <p:sp>
        <p:nvSpPr>
          <p:cNvPr id="3" name="Segnaposto contenuto 2"/>
          <p:cNvSpPr>
            <a:spLocks noGrp="1"/>
          </p:cNvSpPr>
          <p:nvPr>
            <p:ph idx="1"/>
          </p:nvPr>
        </p:nvSpPr>
        <p:spPr>
          <a:xfrm>
            <a:off x="872455" y="1658928"/>
            <a:ext cx="9338345" cy="2653013"/>
          </a:xfrm>
        </p:spPr>
        <p:txBody>
          <a:bodyPr>
            <a:normAutofit/>
          </a:bodyPr>
          <a:lstStyle/>
          <a:p>
            <a:pPr algn="just"/>
            <a:r>
              <a:rPr lang="de-DE" dirty="0" err="1">
                <a:solidFill>
                  <a:srgbClr val="064496"/>
                </a:solidFill>
              </a:rPr>
              <a:t>Enti</a:t>
            </a:r>
            <a:r>
              <a:rPr lang="de-DE" dirty="0">
                <a:solidFill>
                  <a:srgbClr val="064496"/>
                </a:solidFill>
              </a:rPr>
              <a:t> del </a:t>
            </a:r>
            <a:r>
              <a:rPr lang="de-DE" dirty="0" err="1">
                <a:solidFill>
                  <a:srgbClr val="064496"/>
                </a:solidFill>
              </a:rPr>
              <a:t>settore</a:t>
            </a:r>
            <a:r>
              <a:rPr lang="de-DE" dirty="0">
                <a:solidFill>
                  <a:srgbClr val="064496"/>
                </a:solidFill>
              </a:rPr>
              <a:t> </a:t>
            </a:r>
            <a:r>
              <a:rPr lang="de-DE" dirty="0" err="1">
                <a:solidFill>
                  <a:srgbClr val="064496"/>
                </a:solidFill>
              </a:rPr>
              <a:t>pubblico</a:t>
            </a:r>
            <a:r>
              <a:rPr lang="de-DE" dirty="0">
                <a:solidFill>
                  <a:srgbClr val="064496"/>
                </a:solidFill>
              </a:rPr>
              <a:t> </a:t>
            </a:r>
            <a:r>
              <a:rPr lang="de-DE" dirty="0" err="1">
                <a:solidFill>
                  <a:srgbClr val="064496"/>
                </a:solidFill>
              </a:rPr>
              <a:t>ed</a:t>
            </a:r>
            <a:r>
              <a:rPr lang="de-DE" dirty="0">
                <a:solidFill>
                  <a:srgbClr val="064496"/>
                </a:solidFill>
              </a:rPr>
              <a:t> </a:t>
            </a:r>
            <a:r>
              <a:rPr lang="de-DE" dirty="0" err="1">
                <a:solidFill>
                  <a:srgbClr val="064496"/>
                </a:solidFill>
              </a:rPr>
              <a:t>enti</a:t>
            </a:r>
            <a:r>
              <a:rPr lang="de-DE" dirty="0">
                <a:solidFill>
                  <a:srgbClr val="064496"/>
                </a:solidFill>
              </a:rPr>
              <a:t> </a:t>
            </a:r>
            <a:r>
              <a:rPr lang="de-DE" dirty="0" err="1">
                <a:solidFill>
                  <a:srgbClr val="064496"/>
                </a:solidFill>
              </a:rPr>
              <a:t>privati</a:t>
            </a:r>
            <a:r>
              <a:rPr lang="de-DE" dirty="0">
                <a:solidFill>
                  <a:srgbClr val="064496"/>
                </a:solidFill>
              </a:rPr>
              <a:t> </a:t>
            </a:r>
            <a:r>
              <a:rPr lang="de-DE" dirty="0" err="1">
                <a:solidFill>
                  <a:srgbClr val="064496"/>
                </a:solidFill>
              </a:rPr>
              <a:t>con</a:t>
            </a:r>
            <a:r>
              <a:rPr lang="de-DE" dirty="0">
                <a:solidFill>
                  <a:srgbClr val="064496"/>
                </a:solidFill>
              </a:rPr>
              <a:t> 250 </a:t>
            </a:r>
            <a:r>
              <a:rPr lang="de-DE" dirty="0" err="1">
                <a:solidFill>
                  <a:srgbClr val="064496"/>
                </a:solidFill>
              </a:rPr>
              <a:t>dipendenti</a:t>
            </a:r>
            <a:r>
              <a:rPr lang="de-DE" dirty="0">
                <a:solidFill>
                  <a:srgbClr val="064496"/>
                </a:solidFill>
              </a:rPr>
              <a:t>:</a:t>
            </a:r>
          </a:p>
          <a:p>
            <a:pPr lvl="1" algn="just">
              <a:buFont typeface="Arial" panose="020B0604020202020204" pitchFamily="34" charset="0"/>
              <a:buChar char="•"/>
            </a:pPr>
            <a:r>
              <a:rPr lang="de-DE" b="1" dirty="0">
                <a:solidFill>
                  <a:srgbClr val="064496"/>
                </a:solidFill>
              </a:rPr>
              <a:t>15.07.2023</a:t>
            </a:r>
          </a:p>
          <a:p>
            <a:pPr algn="just"/>
            <a:r>
              <a:rPr lang="de-DE" dirty="0" err="1">
                <a:solidFill>
                  <a:srgbClr val="064496"/>
                </a:solidFill>
              </a:rPr>
              <a:t>Enti</a:t>
            </a:r>
            <a:r>
              <a:rPr lang="de-DE" dirty="0">
                <a:solidFill>
                  <a:srgbClr val="064496"/>
                </a:solidFill>
              </a:rPr>
              <a:t> del </a:t>
            </a:r>
            <a:r>
              <a:rPr lang="de-DE" dirty="0" err="1">
                <a:solidFill>
                  <a:srgbClr val="064496"/>
                </a:solidFill>
              </a:rPr>
              <a:t>settore</a:t>
            </a:r>
            <a:r>
              <a:rPr lang="de-DE" dirty="0">
                <a:solidFill>
                  <a:srgbClr val="064496"/>
                </a:solidFill>
              </a:rPr>
              <a:t> </a:t>
            </a:r>
            <a:r>
              <a:rPr lang="de-DE" dirty="0" err="1">
                <a:solidFill>
                  <a:srgbClr val="064496"/>
                </a:solidFill>
              </a:rPr>
              <a:t>privato</a:t>
            </a:r>
            <a:r>
              <a:rPr lang="de-DE" dirty="0">
                <a:solidFill>
                  <a:srgbClr val="064496"/>
                </a:solidFill>
              </a:rPr>
              <a:t> </a:t>
            </a:r>
            <a:r>
              <a:rPr lang="de-DE" dirty="0" err="1">
                <a:solidFill>
                  <a:srgbClr val="064496"/>
                </a:solidFill>
              </a:rPr>
              <a:t>con</a:t>
            </a:r>
            <a:r>
              <a:rPr lang="de-DE" dirty="0">
                <a:solidFill>
                  <a:srgbClr val="064496"/>
                </a:solidFill>
              </a:rPr>
              <a:t> </a:t>
            </a:r>
            <a:r>
              <a:rPr lang="de-DE" dirty="0" err="1">
                <a:solidFill>
                  <a:srgbClr val="064496"/>
                </a:solidFill>
              </a:rPr>
              <a:t>meno</a:t>
            </a:r>
            <a:r>
              <a:rPr lang="de-DE" dirty="0">
                <a:solidFill>
                  <a:srgbClr val="064496"/>
                </a:solidFill>
              </a:rPr>
              <a:t> di 250 </a:t>
            </a:r>
            <a:r>
              <a:rPr lang="de-DE" dirty="0" err="1">
                <a:solidFill>
                  <a:srgbClr val="064496"/>
                </a:solidFill>
              </a:rPr>
              <a:t>dipendenti</a:t>
            </a:r>
            <a:r>
              <a:rPr lang="de-DE" dirty="0">
                <a:solidFill>
                  <a:srgbClr val="064496"/>
                </a:solidFill>
              </a:rPr>
              <a:t>:</a:t>
            </a:r>
          </a:p>
          <a:p>
            <a:pPr lvl="1" algn="just">
              <a:buFont typeface="Arial" panose="020B0604020202020204" pitchFamily="34" charset="0"/>
              <a:buChar char="•"/>
            </a:pPr>
            <a:r>
              <a:rPr lang="de-DE" b="1" dirty="0">
                <a:solidFill>
                  <a:srgbClr val="064496"/>
                </a:solidFill>
              </a:rPr>
              <a:t>17.12.2023</a:t>
            </a:r>
            <a:r>
              <a:rPr lang="de-DE" dirty="0">
                <a:solidFill>
                  <a:srgbClr val="064496"/>
                </a:solidFill>
              </a:rPr>
              <a:t> </a:t>
            </a:r>
          </a:p>
        </p:txBody>
      </p:sp>
    </p:spTree>
    <p:extLst>
      <p:ext uri="{BB962C8B-B14F-4D97-AF65-F5344CB8AC3E}">
        <p14:creationId xmlns:p14="http://schemas.microsoft.com/office/powerpoint/2010/main" val="179908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473978"/>
            <a:ext cx="10515600" cy="1061208"/>
          </a:xfrm>
        </p:spPr>
        <p:txBody>
          <a:bodyPr>
            <a:normAutofit fontScale="90000"/>
          </a:bodyPr>
          <a:lstStyle/>
          <a:p>
            <a:r>
              <a:rPr lang="it-IT" sz="3200" b="1" dirty="0">
                <a:solidFill>
                  <a:schemeClr val="accent5">
                    <a:lumMod val="75000"/>
                  </a:schemeClr>
                </a:solidFill>
                <a:latin typeface="+mn-lt"/>
              </a:rPr>
              <a:t>La sezione anticorruzione e trasparenza del P.I.A.O.</a:t>
            </a:r>
            <a:br>
              <a:rPr lang="it-IT" sz="3200" b="1" dirty="0">
                <a:solidFill>
                  <a:schemeClr val="accent5">
                    <a:lumMod val="75000"/>
                  </a:schemeClr>
                </a:solidFill>
                <a:latin typeface="+mn-lt"/>
              </a:rPr>
            </a:br>
            <a:r>
              <a:rPr lang="it-IT" sz="3200" dirty="0">
                <a:solidFill>
                  <a:schemeClr val="accent5">
                    <a:lumMod val="75000"/>
                  </a:schemeClr>
                </a:solidFill>
                <a:latin typeface="+mn-lt"/>
              </a:rPr>
              <a:t>Misure preventive generali</a:t>
            </a:r>
            <a:br>
              <a:rPr lang="it-IT" sz="3200" b="1" dirty="0">
                <a:solidFill>
                  <a:schemeClr val="accent5">
                    <a:lumMod val="75000"/>
                  </a:schemeClr>
                </a:solidFill>
                <a:latin typeface="+mn-lt"/>
              </a:rPr>
            </a:br>
            <a:endParaRPr lang="it-IT" sz="3200" b="1" dirty="0">
              <a:solidFill>
                <a:schemeClr val="accent5">
                  <a:lumMod val="75000"/>
                </a:schemeClr>
              </a:solidFill>
              <a:latin typeface="+mn-lt"/>
            </a:endParaRPr>
          </a:p>
        </p:txBody>
      </p:sp>
      <p:sp>
        <p:nvSpPr>
          <p:cNvPr id="3" name="Inhaltsplatzhalter 2"/>
          <p:cNvSpPr>
            <a:spLocks noGrp="1"/>
          </p:cNvSpPr>
          <p:nvPr>
            <p:ph idx="1"/>
          </p:nvPr>
        </p:nvSpPr>
        <p:spPr>
          <a:xfrm>
            <a:off x="838200" y="1589714"/>
            <a:ext cx="10515600" cy="4077049"/>
          </a:xfrm>
        </p:spPr>
        <p:txBody>
          <a:bodyPr>
            <a:normAutofit/>
          </a:bodyPr>
          <a:lstStyle/>
          <a:p>
            <a:pPr marL="0" indent="0">
              <a:buNone/>
            </a:pPr>
            <a:r>
              <a:rPr lang="it-IT" sz="2800" b="1" dirty="0">
                <a:solidFill>
                  <a:schemeClr val="accent5">
                    <a:lumMod val="75000"/>
                  </a:schemeClr>
                </a:solidFill>
                <a:latin typeface="+mn-lt"/>
              </a:rPr>
              <a:t>Misure di gestione del conflitto di interessi</a:t>
            </a:r>
            <a:endParaRPr lang="it-IT" dirty="0">
              <a:solidFill>
                <a:srgbClr val="002060"/>
              </a:solidFill>
            </a:endParaRPr>
          </a:p>
          <a:p>
            <a:pPr marL="0" indent="0" algn="just">
              <a:buNone/>
            </a:pPr>
            <a:r>
              <a:rPr lang="it-IT" dirty="0">
                <a:solidFill>
                  <a:schemeClr val="accent5">
                    <a:lumMod val="75000"/>
                  </a:schemeClr>
                </a:solidFill>
              </a:rPr>
              <a:t>L’art. 1, co. 41, della L. 190/2012 ha introdotto l’art. 6-</a:t>
            </a:r>
            <a:r>
              <a:rPr lang="it-IT" i="1" dirty="0">
                <a:solidFill>
                  <a:schemeClr val="accent5">
                    <a:lumMod val="75000"/>
                  </a:schemeClr>
                </a:solidFill>
              </a:rPr>
              <a:t>bis</a:t>
            </a:r>
            <a:r>
              <a:rPr lang="it-IT" dirty="0">
                <a:solidFill>
                  <a:schemeClr val="accent5">
                    <a:lumMod val="75000"/>
                  </a:schemeClr>
                </a:solidFill>
              </a:rPr>
              <a:t> nella L. 241/1990, rubricato </a:t>
            </a:r>
            <a:r>
              <a:rPr lang="it-IT" i="1" dirty="0">
                <a:solidFill>
                  <a:schemeClr val="accent5">
                    <a:lumMod val="75000"/>
                  </a:schemeClr>
                </a:solidFill>
              </a:rPr>
              <a:t>“Conflitto di interessi”</a:t>
            </a:r>
            <a:r>
              <a:rPr lang="it-IT" dirty="0">
                <a:solidFill>
                  <a:schemeClr val="accent5">
                    <a:lumMod val="75000"/>
                  </a:schemeClr>
                </a:solidFill>
              </a:rPr>
              <a:t>, ai sensi del quale </a:t>
            </a:r>
            <a:r>
              <a:rPr lang="it-IT" i="1" dirty="0">
                <a:solidFill>
                  <a:schemeClr val="accent5">
                    <a:lumMod val="75000"/>
                  </a:schemeClr>
                </a:solidFill>
              </a:rPr>
              <a:t>“il </a:t>
            </a:r>
            <a:r>
              <a:rPr lang="it-IT" b="1" i="1" dirty="0">
                <a:solidFill>
                  <a:schemeClr val="accent5">
                    <a:lumMod val="75000"/>
                  </a:schemeClr>
                </a:solidFill>
              </a:rPr>
              <a:t>responsabile del procedimento </a:t>
            </a:r>
            <a:r>
              <a:rPr lang="it-IT" i="1" dirty="0">
                <a:solidFill>
                  <a:schemeClr val="accent5">
                    <a:lumMod val="75000"/>
                  </a:schemeClr>
                </a:solidFill>
              </a:rPr>
              <a:t>e i </a:t>
            </a:r>
            <a:r>
              <a:rPr lang="it-IT" b="1" i="1" dirty="0">
                <a:solidFill>
                  <a:schemeClr val="accent5">
                    <a:lumMod val="75000"/>
                  </a:schemeClr>
                </a:solidFill>
              </a:rPr>
              <a:t>titolari degli uffici </a:t>
            </a:r>
            <a:r>
              <a:rPr lang="it-IT" i="1" dirty="0">
                <a:solidFill>
                  <a:schemeClr val="accent5">
                    <a:lumMod val="75000"/>
                  </a:schemeClr>
                </a:solidFill>
              </a:rPr>
              <a:t>competenti ad adottare i </a:t>
            </a:r>
            <a:r>
              <a:rPr lang="it-IT" b="1" i="1" dirty="0">
                <a:solidFill>
                  <a:schemeClr val="accent5">
                    <a:lumMod val="75000"/>
                  </a:schemeClr>
                </a:solidFill>
              </a:rPr>
              <a:t>pareri</a:t>
            </a:r>
            <a:r>
              <a:rPr lang="it-IT" i="1" dirty="0">
                <a:solidFill>
                  <a:schemeClr val="accent5">
                    <a:lumMod val="75000"/>
                  </a:schemeClr>
                </a:solidFill>
              </a:rPr>
              <a:t>, le </a:t>
            </a:r>
            <a:r>
              <a:rPr lang="it-IT" b="1" i="1" dirty="0">
                <a:solidFill>
                  <a:schemeClr val="accent5">
                    <a:lumMod val="75000"/>
                  </a:schemeClr>
                </a:solidFill>
              </a:rPr>
              <a:t>valutazioni tecniche</a:t>
            </a:r>
            <a:r>
              <a:rPr lang="it-IT" i="1" dirty="0">
                <a:solidFill>
                  <a:schemeClr val="accent5">
                    <a:lumMod val="75000"/>
                  </a:schemeClr>
                </a:solidFill>
              </a:rPr>
              <a:t>, gli </a:t>
            </a:r>
            <a:r>
              <a:rPr lang="it-IT" b="1" i="1" dirty="0">
                <a:solidFill>
                  <a:schemeClr val="accent5">
                    <a:lumMod val="75000"/>
                  </a:schemeClr>
                </a:solidFill>
              </a:rPr>
              <a:t>atti </a:t>
            </a:r>
            <a:r>
              <a:rPr lang="it-IT" b="1" i="1" dirty="0" err="1">
                <a:solidFill>
                  <a:schemeClr val="accent5">
                    <a:lumMod val="75000"/>
                  </a:schemeClr>
                </a:solidFill>
              </a:rPr>
              <a:t>endoprocedimentali</a:t>
            </a:r>
            <a:r>
              <a:rPr lang="it-IT" b="1" i="1" dirty="0">
                <a:solidFill>
                  <a:schemeClr val="accent5">
                    <a:lumMod val="75000"/>
                  </a:schemeClr>
                </a:solidFill>
              </a:rPr>
              <a:t> </a:t>
            </a:r>
            <a:r>
              <a:rPr lang="it-IT" i="1" dirty="0">
                <a:solidFill>
                  <a:schemeClr val="accent5">
                    <a:lumMod val="75000"/>
                  </a:schemeClr>
                </a:solidFill>
              </a:rPr>
              <a:t>e il </a:t>
            </a:r>
            <a:r>
              <a:rPr lang="it-IT" b="1" i="1" dirty="0">
                <a:solidFill>
                  <a:schemeClr val="accent5">
                    <a:lumMod val="75000"/>
                  </a:schemeClr>
                </a:solidFill>
              </a:rPr>
              <a:t>provvedimento finale </a:t>
            </a:r>
            <a:r>
              <a:rPr lang="it-IT" i="1" dirty="0">
                <a:solidFill>
                  <a:schemeClr val="accent5">
                    <a:lumMod val="75000"/>
                  </a:schemeClr>
                </a:solidFill>
              </a:rPr>
              <a:t>devono astenersi in caso di conflitto di interessi, segnalando ogni situazione di conflitto, anche potenziale”</a:t>
            </a:r>
            <a:r>
              <a:rPr lang="it-IT" dirty="0">
                <a:solidFill>
                  <a:schemeClr val="accent5">
                    <a:lumMod val="75000"/>
                  </a:schemeClr>
                </a:solidFill>
              </a:rPr>
              <a:t>.</a:t>
            </a:r>
          </a:p>
        </p:txBody>
      </p:sp>
    </p:spTree>
    <p:extLst>
      <p:ext uri="{BB962C8B-B14F-4D97-AF65-F5344CB8AC3E}">
        <p14:creationId xmlns:p14="http://schemas.microsoft.com/office/powerpoint/2010/main" val="25171423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45890" y="427839"/>
            <a:ext cx="10515600" cy="1119930"/>
          </a:xfrm>
        </p:spPr>
        <p:txBody>
          <a:bodyPr>
            <a:normAutofit fontScale="90000"/>
          </a:bodyPr>
          <a:lstStyle/>
          <a:p>
            <a:r>
              <a:rPr lang="it-IT" sz="3200" b="1" dirty="0">
                <a:solidFill>
                  <a:schemeClr val="accent5">
                    <a:lumMod val="75000"/>
                  </a:schemeClr>
                </a:solidFill>
                <a:latin typeface="+mn-lt"/>
              </a:rPr>
              <a:t>La sezione anticorruzione e trasparenza del P.I.A.O.</a:t>
            </a:r>
            <a:br>
              <a:rPr lang="it-IT" sz="3200" b="1" dirty="0">
                <a:solidFill>
                  <a:schemeClr val="accent5">
                    <a:lumMod val="75000"/>
                  </a:schemeClr>
                </a:solidFill>
                <a:latin typeface="+mn-lt"/>
              </a:rPr>
            </a:br>
            <a:r>
              <a:rPr lang="it-IT" sz="3200" dirty="0">
                <a:solidFill>
                  <a:schemeClr val="accent5">
                    <a:lumMod val="75000"/>
                  </a:schemeClr>
                </a:solidFill>
                <a:latin typeface="+mn-lt"/>
              </a:rPr>
              <a:t>Misure preventive generali</a:t>
            </a:r>
            <a:br>
              <a:rPr lang="it-IT" sz="3200" b="1" dirty="0">
                <a:solidFill>
                  <a:schemeClr val="accent5">
                    <a:lumMod val="75000"/>
                  </a:schemeClr>
                </a:solidFill>
                <a:latin typeface="+mn-lt"/>
              </a:rPr>
            </a:br>
            <a:r>
              <a:rPr lang="it-IT" sz="3100" b="1" dirty="0">
                <a:solidFill>
                  <a:schemeClr val="accent5">
                    <a:lumMod val="75000"/>
                  </a:schemeClr>
                </a:solidFill>
                <a:latin typeface="+mn-lt"/>
              </a:rPr>
              <a:t>Misure di gestione del conflitto di interessi</a:t>
            </a:r>
            <a:endParaRPr lang="it-IT" sz="3100" dirty="0"/>
          </a:p>
        </p:txBody>
      </p:sp>
      <p:sp>
        <p:nvSpPr>
          <p:cNvPr id="3" name="Inhaltsplatzhalter 2"/>
          <p:cNvSpPr>
            <a:spLocks noGrp="1"/>
          </p:cNvSpPr>
          <p:nvPr>
            <p:ph idx="1"/>
          </p:nvPr>
        </p:nvSpPr>
        <p:spPr>
          <a:xfrm>
            <a:off x="838200" y="1623270"/>
            <a:ext cx="10515600" cy="4553693"/>
          </a:xfrm>
        </p:spPr>
        <p:txBody>
          <a:bodyPr>
            <a:normAutofit fontScale="77500" lnSpcReduction="20000"/>
          </a:bodyPr>
          <a:lstStyle/>
          <a:p>
            <a:pPr marL="0" indent="0" algn="just">
              <a:buNone/>
            </a:pPr>
            <a:r>
              <a:rPr lang="it-IT" dirty="0">
                <a:solidFill>
                  <a:schemeClr val="accent5">
                    <a:lumMod val="75000"/>
                  </a:schemeClr>
                </a:solidFill>
              </a:rPr>
              <a:t>Il </a:t>
            </a:r>
            <a:r>
              <a:rPr lang="it-IT" i="1" dirty="0">
                <a:solidFill>
                  <a:schemeClr val="accent5">
                    <a:lumMod val="75000"/>
                  </a:schemeClr>
                </a:solidFill>
              </a:rPr>
              <a:t>“</a:t>
            </a:r>
            <a:r>
              <a:rPr lang="it-IT" b="1" i="1" dirty="0">
                <a:solidFill>
                  <a:schemeClr val="accent5">
                    <a:lumMod val="75000"/>
                  </a:schemeClr>
                </a:solidFill>
              </a:rPr>
              <a:t>Regolamento recante codice di comportamento dei dipendenti pubblici</a:t>
            </a:r>
            <a:r>
              <a:rPr lang="it-IT" i="1" dirty="0">
                <a:solidFill>
                  <a:schemeClr val="accent5">
                    <a:lumMod val="75000"/>
                  </a:schemeClr>
                </a:solidFill>
              </a:rPr>
              <a:t>, a norma dell'articolo 54 del decreto legislativo 30 marzo 2001, n. 165</a:t>
            </a:r>
            <a:r>
              <a:rPr lang="it-IT" dirty="0">
                <a:solidFill>
                  <a:schemeClr val="accent5">
                    <a:lumMod val="75000"/>
                  </a:schemeClr>
                </a:solidFill>
              </a:rPr>
              <a:t>” (D.P.R. n. 62/2013) all’art. 6, rubricato </a:t>
            </a:r>
            <a:r>
              <a:rPr lang="it-IT" i="1" dirty="0">
                <a:solidFill>
                  <a:schemeClr val="accent5">
                    <a:lumMod val="75000"/>
                  </a:schemeClr>
                </a:solidFill>
              </a:rPr>
              <a:t>“Comunicazione degli interessi finanziari e conflitti di interessi”</a:t>
            </a:r>
            <a:r>
              <a:rPr lang="it-IT" dirty="0">
                <a:solidFill>
                  <a:schemeClr val="accent5">
                    <a:lumMod val="75000"/>
                  </a:schemeClr>
                </a:solidFill>
              </a:rPr>
              <a:t> prevede inoltre che, </a:t>
            </a:r>
          </a:p>
          <a:p>
            <a:pPr algn="just"/>
            <a:r>
              <a:rPr lang="it-IT" i="1" dirty="0">
                <a:solidFill>
                  <a:schemeClr val="accent5">
                    <a:lumMod val="75000"/>
                  </a:schemeClr>
                </a:solidFill>
              </a:rPr>
              <a:t>“fermi restando gli obblighi di trasparenza previsti da leggi o regolamenti, il dipendente, </a:t>
            </a:r>
            <a:r>
              <a:rPr lang="it-IT" b="1" i="1" dirty="0">
                <a:solidFill>
                  <a:schemeClr val="accent5">
                    <a:lumMod val="75000"/>
                  </a:schemeClr>
                </a:solidFill>
              </a:rPr>
              <a:t>all'atto dell'assegnazione all'ufficio</a:t>
            </a:r>
            <a:r>
              <a:rPr lang="it-IT" i="1" dirty="0">
                <a:solidFill>
                  <a:schemeClr val="accent5">
                    <a:lumMod val="75000"/>
                  </a:schemeClr>
                </a:solidFill>
              </a:rPr>
              <a:t>, informa per iscritto il dirigente dell'ufficio di </a:t>
            </a:r>
            <a:r>
              <a:rPr lang="it-IT" b="1" i="1" dirty="0">
                <a:solidFill>
                  <a:schemeClr val="accent5">
                    <a:lumMod val="75000"/>
                  </a:schemeClr>
                </a:solidFill>
              </a:rPr>
              <a:t>tutti i rapporti, diretti o indiretti, di collaborazione con soggetti privati in qualunque modo retribuiti che lo stesso abbia o abbia avuto negli ultimi tre anni</a:t>
            </a:r>
            <a:r>
              <a:rPr lang="it-IT" i="1" dirty="0">
                <a:solidFill>
                  <a:schemeClr val="accent5">
                    <a:lumMod val="75000"/>
                  </a:schemeClr>
                </a:solidFill>
              </a:rPr>
              <a:t>, precisando:</a:t>
            </a:r>
          </a:p>
          <a:p>
            <a:pPr marL="457200" lvl="1" indent="0" algn="just">
              <a:buNone/>
            </a:pPr>
            <a:r>
              <a:rPr lang="it-IT" i="1" dirty="0">
                <a:solidFill>
                  <a:schemeClr val="accent5">
                    <a:lumMod val="75000"/>
                  </a:schemeClr>
                </a:solidFill>
              </a:rPr>
              <a:t>a) se in prima persona, o suoi parenti o affini entro il secondo grado, il coniuge o il convivente abbiano ancora rapporti finanziari con il soggetto con cui ha avuto i predetti rapporti di collaborazione;</a:t>
            </a:r>
          </a:p>
          <a:p>
            <a:pPr marL="457200" lvl="1" indent="0" algn="just">
              <a:buNone/>
            </a:pPr>
            <a:r>
              <a:rPr lang="it-IT" i="1" dirty="0">
                <a:solidFill>
                  <a:schemeClr val="accent5">
                    <a:lumMod val="75000"/>
                  </a:schemeClr>
                </a:solidFill>
              </a:rPr>
              <a:t>b) se tali rapporti siano intercorsi o intercorrano con soggetti che abbiano interessi in attività o decisioni inerenti all'ufficio, limitatamente alle pratiche a lui affidate.</a:t>
            </a:r>
          </a:p>
          <a:p>
            <a:pPr algn="just"/>
            <a:r>
              <a:rPr lang="it-IT" i="1" dirty="0">
                <a:solidFill>
                  <a:schemeClr val="accent5">
                    <a:lumMod val="75000"/>
                  </a:schemeClr>
                </a:solidFill>
              </a:rPr>
              <a:t>2. Il dipendente si </a:t>
            </a:r>
            <a:r>
              <a:rPr lang="it-IT" b="1" i="1" dirty="0">
                <a:solidFill>
                  <a:schemeClr val="accent5">
                    <a:lumMod val="75000"/>
                  </a:schemeClr>
                </a:solidFill>
              </a:rPr>
              <a:t>astiene</a:t>
            </a:r>
            <a:r>
              <a:rPr lang="it-IT" i="1" dirty="0">
                <a:solidFill>
                  <a:schemeClr val="accent5">
                    <a:lumMod val="75000"/>
                  </a:schemeClr>
                </a:solidFill>
              </a:rPr>
              <a:t> </a:t>
            </a:r>
            <a:r>
              <a:rPr lang="it-IT" b="1" i="1" dirty="0">
                <a:solidFill>
                  <a:schemeClr val="accent5">
                    <a:lumMod val="75000"/>
                  </a:schemeClr>
                </a:solidFill>
              </a:rPr>
              <a:t>dal prendere decisioni o svolgere attività inerenti alle sue mansioni in situazioni di conflitto, anche potenziale</a:t>
            </a:r>
            <a:r>
              <a:rPr lang="it-IT" i="1" dirty="0">
                <a:solidFill>
                  <a:schemeClr val="accent5">
                    <a:lumMod val="75000"/>
                  </a:schemeClr>
                </a:solidFill>
              </a:rPr>
              <a:t>, di interessi con interessi personali, del coniuge, di conviventi, di parenti, di affini entro il secondo grado. Il conflitto può riguardare </a:t>
            </a:r>
            <a:r>
              <a:rPr lang="it-IT" b="1" i="1" dirty="0">
                <a:solidFill>
                  <a:schemeClr val="accent5">
                    <a:lumMod val="75000"/>
                  </a:schemeClr>
                </a:solidFill>
              </a:rPr>
              <a:t>interessi di qualsiasi natura, anche non patrimoniali</a:t>
            </a:r>
            <a:r>
              <a:rPr lang="it-IT" i="1" dirty="0">
                <a:solidFill>
                  <a:schemeClr val="accent5">
                    <a:lumMod val="75000"/>
                  </a:schemeClr>
                </a:solidFill>
              </a:rPr>
              <a:t>, come quelli derivanti dall'intento di voler assecondare pressioni politiche, sindacali o dei superiori gerarchici.”</a:t>
            </a:r>
          </a:p>
        </p:txBody>
      </p:sp>
    </p:spTree>
    <p:extLst>
      <p:ext uri="{BB962C8B-B14F-4D97-AF65-F5344CB8AC3E}">
        <p14:creationId xmlns:p14="http://schemas.microsoft.com/office/powerpoint/2010/main" val="34359850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it-IT" sz="3200" b="1" dirty="0">
                <a:solidFill>
                  <a:schemeClr val="accent5">
                    <a:lumMod val="75000"/>
                  </a:schemeClr>
                </a:solidFill>
                <a:latin typeface="+mn-lt"/>
              </a:rPr>
              <a:t>La sezione anticorruzione e trasparenza del P.I.A.O.</a:t>
            </a:r>
            <a:br>
              <a:rPr lang="it-IT" sz="3200" b="1" dirty="0">
                <a:solidFill>
                  <a:schemeClr val="accent5">
                    <a:lumMod val="75000"/>
                  </a:schemeClr>
                </a:solidFill>
                <a:latin typeface="+mn-lt"/>
              </a:rPr>
            </a:br>
            <a:r>
              <a:rPr lang="it-IT" sz="3200" dirty="0">
                <a:solidFill>
                  <a:schemeClr val="accent5">
                    <a:lumMod val="75000"/>
                  </a:schemeClr>
                </a:solidFill>
                <a:latin typeface="+mn-lt"/>
              </a:rPr>
              <a:t>Misure preventive generali</a:t>
            </a:r>
            <a:br>
              <a:rPr lang="it-IT" sz="3200" b="1" dirty="0">
                <a:solidFill>
                  <a:schemeClr val="accent5">
                    <a:lumMod val="75000"/>
                  </a:schemeClr>
                </a:solidFill>
                <a:latin typeface="+mn-lt"/>
              </a:rPr>
            </a:br>
            <a:r>
              <a:rPr lang="it-IT" sz="3200" b="1" dirty="0">
                <a:solidFill>
                  <a:schemeClr val="accent5">
                    <a:lumMod val="75000"/>
                  </a:schemeClr>
                </a:solidFill>
                <a:latin typeface="+mn-lt"/>
              </a:rPr>
              <a:t>Misure di gestione del conflitto di interessi</a:t>
            </a:r>
            <a:endParaRPr lang="it-IT" sz="3200" dirty="0"/>
          </a:p>
        </p:txBody>
      </p:sp>
      <p:sp>
        <p:nvSpPr>
          <p:cNvPr id="3" name="Inhaltsplatzhalter 2"/>
          <p:cNvSpPr>
            <a:spLocks noGrp="1"/>
          </p:cNvSpPr>
          <p:nvPr>
            <p:ph idx="1"/>
          </p:nvPr>
        </p:nvSpPr>
        <p:spPr>
          <a:xfrm>
            <a:off x="838200" y="1400961"/>
            <a:ext cx="10515600" cy="4776002"/>
          </a:xfrm>
        </p:spPr>
        <p:txBody>
          <a:bodyPr>
            <a:normAutofit fontScale="85000" lnSpcReduction="20000"/>
          </a:bodyPr>
          <a:lstStyle/>
          <a:p>
            <a:endParaRPr lang="it-IT" dirty="0">
              <a:solidFill>
                <a:srgbClr val="002060"/>
              </a:solidFill>
            </a:endParaRPr>
          </a:p>
          <a:p>
            <a:pPr marL="0" indent="0" algn="just">
              <a:buNone/>
            </a:pPr>
            <a:r>
              <a:rPr lang="it-IT" dirty="0">
                <a:solidFill>
                  <a:schemeClr val="accent5">
                    <a:lumMod val="75000"/>
                  </a:schemeClr>
                </a:solidFill>
              </a:rPr>
              <a:t>Il successivo art. 7 del Regolamento del codice di comportamento contiene una </a:t>
            </a:r>
            <a:r>
              <a:rPr lang="it-IT" b="1" dirty="0">
                <a:solidFill>
                  <a:schemeClr val="accent5">
                    <a:lumMod val="75000"/>
                  </a:schemeClr>
                </a:solidFill>
              </a:rPr>
              <a:t>tipizzazione delle relazioni personali o professionali sintomatiche del possibile conflitto di interessi </a:t>
            </a:r>
            <a:r>
              <a:rPr lang="it-IT" dirty="0">
                <a:solidFill>
                  <a:schemeClr val="accent5">
                    <a:lumMod val="75000"/>
                  </a:schemeClr>
                </a:solidFill>
              </a:rPr>
              <a:t>e una norma di chiusura di carattere generale riguardante le </a:t>
            </a:r>
            <a:r>
              <a:rPr lang="it-IT" i="1" dirty="0">
                <a:solidFill>
                  <a:schemeClr val="accent5">
                    <a:lumMod val="75000"/>
                  </a:schemeClr>
                </a:solidFill>
              </a:rPr>
              <a:t>“gravi ragioni di convenienza” </a:t>
            </a:r>
            <a:r>
              <a:rPr lang="it-IT" dirty="0">
                <a:solidFill>
                  <a:schemeClr val="accent5">
                    <a:lumMod val="75000"/>
                  </a:schemeClr>
                </a:solidFill>
              </a:rPr>
              <a:t>che comportano l’obbligo di astensione. </a:t>
            </a:r>
          </a:p>
          <a:p>
            <a:pPr marL="0" indent="0" algn="just">
              <a:buNone/>
            </a:pPr>
            <a:r>
              <a:rPr lang="it-IT" dirty="0">
                <a:solidFill>
                  <a:schemeClr val="accent5">
                    <a:lumMod val="75000"/>
                  </a:schemeClr>
                </a:solidFill>
              </a:rPr>
              <a:t>Più nel dettaglio l’art 7, rubricato </a:t>
            </a:r>
            <a:r>
              <a:rPr lang="it-IT" i="1" dirty="0">
                <a:solidFill>
                  <a:schemeClr val="accent5">
                    <a:lumMod val="75000"/>
                  </a:schemeClr>
                </a:solidFill>
              </a:rPr>
              <a:t>“Obbligo di astensione”  </a:t>
            </a:r>
            <a:r>
              <a:rPr lang="it-IT" dirty="0">
                <a:solidFill>
                  <a:schemeClr val="accent5">
                    <a:lumMod val="75000"/>
                  </a:schemeClr>
                </a:solidFill>
              </a:rPr>
              <a:t>dispone che, </a:t>
            </a:r>
          </a:p>
          <a:p>
            <a:pPr algn="just"/>
            <a:r>
              <a:rPr lang="it-IT" i="1" dirty="0">
                <a:solidFill>
                  <a:schemeClr val="accent5">
                    <a:lumMod val="75000"/>
                  </a:schemeClr>
                </a:solidFill>
              </a:rPr>
              <a:t>“il dipendente si astiene dal partecipare all'adozione di decisioni o ad attività che possano coinvolgere interessi propri, ovvero di suoi parenti, affini entro il secondo grado, del coniuge o di conviventi, oppure di persone con le quali abbia rapporti di frequentazione abituale, ovvero, di soggetti od organizzazioni con cui egli o il coniuge abbia causa pendente o grave inimicizia o rapporti di credito o debito significativi, ovvero di soggetti od organizzazioni di cui sia tutore, curatore, procuratore o agente, ovvero di enti, associazioni anche non riconosciute, comitati, società o stabilimenti di cui sia amministratore o gerente o dirigente. </a:t>
            </a:r>
          </a:p>
          <a:p>
            <a:pPr algn="just"/>
            <a:r>
              <a:rPr lang="it-IT" i="1" dirty="0">
                <a:solidFill>
                  <a:schemeClr val="accent5">
                    <a:lumMod val="75000"/>
                  </a:schemeClr>
                </a:solidFill>
              </a:rPr>
              <a:t>Il dipendente si astiene in ogni altro caso in cui esistano </a:t>
            </a:r>
            <a:r>
              <a:rPr lang="it-IT" b="1" i="1" dirty="0">
                <a:solidFill>
                  <a:schemeClr val="accent5">
                    <a:lumMod val="75000"/>
                  </a:schemeClr>
                </a:solidFill>
              </a:rPr>
              <a:t>gravi ragioni di convenienza</a:t>
            </a:r>
            <a:r>
              <a:rPr lang="it-IT" i="1" dirty="0">
                <a:solidFill>
                  <a:schemeClr val="accent5">
                    <a:lumMod val="75000"/>
                  </a:schemeClr>
                </a:solidFill>
              </a:rPr>
              <a:t>. Sull'astensione decide il responsabile dell'ufficio di appartenenza.”</a:t>
            </a:r>
          </a:p>
        </p:txBody>
      </p:sp>
    </p:spTree>
    <p:extLst>
      <p:ext uri="{BB962C8B-B14F-4D97-AF65-F5344CB8AC3E}">
        <p14:creationId xmlns:p14="http://schemas.microsoft.com/office/powerpoint/2010/main" val="12188414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it-IT" sz="3200" b="1" dirty="0">
                <a:solidFill>
                  <a:schemeClr val="accent5">
                    <a:lumMod val="75000"/>
                  </a:schemeClr>
                </a:solidFill>
                <a:latin typeface="+mn-lt"/>
              </a:rPr>
              <a:t>La sezione anticorruzione e trasparenza del P.I.A.O.</a:t>
            </a:r>
            <a:br>
              <a:rPr lang="it-IT" sz="3200" b="1" dirty="0">
                <a:solidFill>
                  <a:schemeClr val="accent5">
                    <a:lumMod val="75000"/>
                  </a:schemeClr>
                </a:solidFill>
                <a:latin typeface="+mn-lt"/>
              </a:rPr>
            </a:br>
            <a:r>
              <a:rPr lang="it-IT" sz="3200" dirty="0">
                <a:solidFill>
                  <a:schemeClr val="accent5">
                    <a:lumMod val="75000"/>
                  </a:schemeClr>
                </a:solidFill>
                <a:latin typeface="+mn-lt"/>
              </a:rPr>
              <a:t>Misure preventive generali</a:t>
            </a:r>
            <a:br>
              <a:rPr lang="it-IT" sz="3200" b="1" dirty="0">
                <a:solidFill>
                  <a:schemeClr val="accent5">
                    <a:lumMod val="75000"/>
                  </a:schemeClr>
                </a:solidFill>
                <a:latin typeface="+mn-lt"/>
              </a:rPr>
            </a:br>
            <a:r>
              <a:rPr lang="it-IT" sz="3200" b="1" dirty="0">
                <a:solidFill>
                  <a:schemeClr val="accent5">
                    <a:lumMod val="75000"/>
                  </a:schemeClr>
                </a:solidFill>
                <a:latin typeface="+mn-lt"/>
              </a:rPr>
              <a:t>Misure di gestione del conflitto di interessi</a:t>
            </a:r>
            <a:endParaRPr lang="it-IT" sz="3200" dirty="0"/>
          </a:p>
        </p:txBody>
      </p:sp>
      <p:sp>
        <p:nvSpPr>
          <p:cNvPr id="3" name="Inhaltsplatzhalter 2"/>
          <p:cNvSpPr>
            <a:spLocks noGrp="1"/>
          </p:cNvSpPr>
          <p:nvPr>
            <p:ph idx="1"/>
          </p:nvPr>
        </p:nvSpPr>
        <p:spPr>
          <a:xfrm>
            <a:off x="838200" y="1489046"/>
            <a:ext cx="10515600" cy="4687917"/>
          </a:xfrm>
        </p:spPr>
        <p:txBody>
          <a:bodyPr>
            <a:normAutofit fontScale="70000" lnSpcReduction="20000"/>
          </a:bodyPr>
          <a:lstStyle/>
          <a:p>
            <a:endParaRPr lang="it-IT" dirty="0">
              <a:solidFill>
                <a:srgbClr val="002060"/>
              </a:solidFill>
            </a:endParaRPr>
          </a:p>
          <a:p>
            <a:pPr marL="0" indent="0" algn="just">
              <a:buNone/>
            </a:pPr>
            <a:r>
              <a:rPr lang="it-IT" dirty="0">
                <a:solidFill>
                  <a:schemeClr val="accent5">
                    <a:lumMod val="75000"/>
                  </a:schemeClr>
                </a:solidFill>
              </a:rPr>
              <a:t>Il D.P.R. n. 62/2013 prevede un’ulteriore ipotesi di conflitto di interessi all’art. 14, co. 2 e 3, rubricato </a:t>
            </a:r>
            <a:r>
              <a:rPr lang="it-IT" i="1" dirty="0">
                <a:solidFill>
                  <a:schemeClr val="accent5">
                    <a:lumMod val="75000"/>
                  </a:schemeClr>
                </a:solidFill>
              </a:rPr>
              <a:t>“</a:t>
            </a:r>
            <a:r>
              <a:rPr lang="it-IT" b="1" i="1" dirty="0">
                <a:solidFill>
                  <a:schemeClr val="accent5">
                    <a:lumMod val="75000"/>
                  </a:schemeClr>
                </a:solidFill>
              </a:rPr>
              <a:t>Contratti ed altri atti negoziali</a:t>
            </a:r>
            <a:r>
              <a:rPr lang="it-IT" i="1" dirty="0">
                <a:solidFill>
                  <a:schemeClr val="accent5">
                    <a:lumMod val="75000"/>
                  </a:schemeClr>
                </a:solidFill>
              </a:rPr>
              <a:t>”</a:t>
            </a:r>
            <a:r>
              <a:rPr lang="it-IT" dirty="0">
                <a:solidFill>
                  <a:schemeClr val="accent5">
                    <a:lumMod val="75000"/>
                  </a:schemeClr>
                </a:solidFill>
              </a:rPr>
              <a:t>: </a:t>
            </a:r>
          </a:p>
          <a:p>
            <a:pPr algn="just"/>
            <a:r>
              <a:rPr lang="it-IT" i="1" dirty="0">
                <a:solidFill>
                  <a:schemeClr val="accent5">
                    <a:lumMod val="75000"/>
                  </a:schemeClr>
                </a:solidFill>
              </a:rPr>
              <a:t>“2. Il dipendente non conclude, per conto dell'amministrazione, contratti di appalto, fornitura, servizio, finanziamento o assicurazione con imprese con le quali abbia stipulato contratti a titolo privato o ricevuto altre utilità nel biennio precedente, ad eccezione di quelli conclusi ai sensi dell'articolo 1342 del codice civile. Nel caso in cui l'amministrazione concluda contratti di appalto, fornitura, servizio, finanziamento o assicurazione, con imprese con le quali il dipendente abbia concluso contratti a titolo privato o ricevuto altre utilità nel biennio precedente, questi si astiene dal partecipare all'adozione delle decisioni ed alle attività relative all'esecuzione del contratto, redigendo verbale scritto di tale astensione da conservare agli atti dell'ufficio. </a:t>
            </a:r>
          </a:p>
          <a:p>
            <a:pPr algn="just"/>
            <a:r>
              <a:rPr lang="it-IT" i="1" dirty="0">
                <a:solidFill>
                  <a:schemeClr val="accent5">
                    <a:lumMod val="75000"/>
                  </a:schemeClr>
                </a:solidFill>
              </a:rPr>
              <a:t>3. Il dipendente che conclude accordi o negozi ovvero stipula contratti a titolo privato, ad eccezione di quelli conclusi ai sensi dell'articolo 1342 del codice civile, con persone fisiche o giuridiche private con le quali abbia concluso, nel biennio precedente, contratti di appalto, fornitura, servizio, finanziamento ed assicurazione, per conto dell'amministrazione, ne informa per iscritto il dirigente dell'ufficio.</a:t>
            </a:r>
          </a:p>
          <a:p>
            <a:pPr algn="just"/>
            <a:r>
              <a:rPr lang="it-IT" i="1" dirty="0">
                <a:solidFill>
                  <a:schemeClr val="accent5">
                    <a:lumMod val="75000"/>
                  </a:schemeClr>
                </a:solidFill>
              </a:rPr>
              <a:t>4. Se nelle situazioni di cui ai commi 2 e 3 si trova il dirigente, questi informa per iscritto il dirigente apicale responsabile della gestione del personale.”</a:t>
            </a:r>
          </a:p>
          <a:p>
            <a:pPr marL="0" indent="0">
              <a:buNone/>
            </a:pPr>
            <a:endParaRPr lang="it-IT" dirty="0">
              <a:solidFill>
                <a:srgbClr val="002060"/>
              </a:solidFill>
            </a:endParaRPr>
          </a:p>
        </p:txBody>
      </p:sp>
    </p:spTree>
    <p:extLst>
      <p:ext uri="{BB962C8B-B14F-4D97-AF65-F5344CB8AC3E}">
        <p14:creationId xmlns:p14="http://schemas.microsoft.com/office/powerpoint/2010/main" val="17081924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it-IT" sz="3200" b="1" dirty="0">
                <a:solidFill>
                  <a:schemeClr val="accent5">
                    <a:lumMod val="75000"/>
                  </a:schemeClr>
                </a:solidFill>
                <a:latin typeface="+mn-lt"/>
              </a:rPr>
              <a:t>La sezione anticorruzione e trasparenza del P.I.A.O.</a:t>
            </a:r>
            <a:br>
              <a:rPr lang="it-IT" sz="3200" b="1" dirty="0">
                <a:solidFill>
                  <a:schemeClr val="accent5">
                    <a:lumMod val="75000"/>
                  </a:schemeClr>
                </a:solidFill>
                <a:latin typeface="+mn-lt"/>
              </a:rPr>
            </a:br>
            <a:r>
              <a:rPr lang="it-IT" sz="3200" dirty="0">
                <a:solidFill>
                  <a:schemeClr val="accent5">
                    <a:lumMod val="75000"/>
                  </a:schemeClr>
                </a:solidFill>
                <a:latin typeface="+mn-lt"/>
              </a:rPr>
              <a:t>Misure preventive generali</a:t>
            </a:r>
            <a:br>
              <a:rPr lang="it-IT" sz="3200" b="1" dirty="0">
                <a:solidFill>
                  <a:schemeClr val="accent5">
                    <a:lumMod val="75000"/>
                  </a:schemeClr>
                </a:solidFill>
                <a:latin typeface="+mn-lt"/>
              </a:rPr>
            </a:br>
            <a:r>
              <a:rPr lang="it-IT" sz="3200" b="1" dirty="0">
                <a:solidFill>
                  <a:schemeClr val="accent5">
                    <a:lumMod val="75000"/>
                  </a:schemeClr>
                </a:solidFill>
                <a:latin typeface="+mn-lt"/>
              </a:rPr>
              <a:t>Il conflitto di interessi nel codice dei contratti </a:t>
            </a:r>
            <a:r>
              <a:rPr lang="it-IT" sz="3200" b="1" dirty="0" err="1">
                <a:solidFill>
                  <a:schemeClr val="accent5">
                    <a:lumMod val="75000"/>
                  </a:schemeClr>
                </a:solidFill>
                <a:latin typeface="+mn-lt"/>
              </a:rPr>
              <a:t>publici</a:t>
            </a:r>
            <a:endParaRPr lang="it-IT" sz="3200" dirty="0"/>
          </a:p>
        </p:txBody>
      </p:sp>
      <p:sp>
        <p:nvSpPr>
          <p:cNvPr id="3" name="Inhaltsplatzhalter 2"/>
          <p:cNvSpPr>
            <a:spLocks noGrp="1"/>
          </p:cNvSpPr>
          <p:nvPr>
            <p:ph idx="1"/>
          </p:nvPr>
        </p:nvSpPr>
        <p:spPr/>
        <p:txBody>
          <a:bodyPr>
            <a:normAutofit/>
          </a:bodyPr>
          <a:lstStyle/>
          <a:p>
            <a:pPr marL="0" indent="0" algn="just">
              <a:buNone/>
            </a:pPr>
            <a:r>
              <a:rPr lang="it-IT" dirty="0">
                <a:solidFill>
                  <a:schemeClr val="accent5">
                    <a:lumMod val="75000"/>
                  </a:schemeClr>
                </a:solidFill>
              </a:rPr>
              <a:t>Alle fonti normative in materia di conflitto di interessi sopra indicate sono state aggiunte specifiche disposizioni in materia di contratti pubblici. </a:t>
            </a:r>
          </a:p>
          <a:p>
            <a:pPr marL="0" indent="0" algn="just">
              <a:buNone/>
            </a:pPr>
            <a:r>
              <a:rPr lang="it-IT" dirty="0">
                <a:solidFill>
                  <a:schemeClr val="accent5">
                    <a:lumMod val="75000"/>
                  </a:schemeClr>
                </a:solidFill>
              </a:rPr>
              <a:t>L’</a:t>
            </a:r>
            <a:r>
              <a:rPr lang="it-IT" b="1" dirty="0">
                <a:solidFill>
                  <a:schemeClr val="accent5">
                    <a:lumMod val="75000"/>
                  </a:schemeClr>
                </a:solidFill>
              </a:rPr>
              <a:t>art. 42, D.lgs. 50/2016 </a:t>
            </a:r>
            <a:r>
              <a:rPr lang="it-IT" dirty="0">
                <a:solidFill>
                  <a:schemeClr val="accent5">
                    <a:lumMod val="75000"/>
                  </a:schemeClr>
                </a:solidFill>
              </a:rPr>
              <a:t>dispone che le stazioni appaltanti prevedano misure adeguate per contrastare le frodi e la corruzione, nonché per individuare, prevenire e risolvere in modo efficace ogni ipotesi di conflitto di interessi nello svolgimento delle procedure di aggiudicazione degli appalti e delle concessioni, in modo da evitare qualsiasi distorsione della concorrenza e garantire, così, la parità di trattamento di tutti gli operatori economici. </a:t>
            </a:r>
          </a:p>
          <a:p>
            <a:pPr marL="0" indent="0">
              <a:buNone/>
            </a:pPr>
            <a:endParaRPr lang="it-IT" dirty="0">
              <a:solidFill>
                <a:srgbClr val="002060"/>
              </a:solidFill>
            </a:endParaRPr>
          </a:p>
        </p:txBody>
      </p:sp>
    </p:spTree>
    <p:extLst>
      <p:ext uri="{BB962C8B-B14F-4D97-AF65-F5344CB8AC3E}">
        <p14:creationId xmlns:p14="http://schemas.microsoft.com/office/powerpoint/2010/main" val="4484758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it-IT" sz="3200" b="1" dirty="0">
                <a:solidFill>
                  <a:schemeClr val="accent5">
                    <a:lumMod val="75000"/>
                  </a:schemeClr>
                </a:solidFill>
                <a:latin typeface="+mn-lt"/>
              </a:rPr>
              <a:t>La sezione anticorruzione e trasparenza del P.I.A.O.</a:t>
            </a:r>
            <a:br>
              <a:rPr lang="it-IT" sz="3200" b="1" dirty="0">
                <a:solidFill>
                  <a:schemeClr val="accent5">
                    <a:lumMod val="75000"/>
                  </a:schemeClr>
                </a:solidFill>
                <a:latin typeface="+mn-lt"/>
              </a:rPr>
            </a:br>
            <a:r>
              <a:rPr lang="it-IT" sz="3200" dirty="0">
                <a:solidFill>
                  <a:schemeClr val="accent5">
                    <a:lumMod val="75000"/>
                  </a:schemeClr>
                </a:solidFill>
                <a:latin typeface="+mn-lt"/>
              </a:rPr>
              <a:t>Misure preventive generali</a:t>
            </a:r>
            <a:br>
              <a:rPr lang="it-IT" sz="3200" b="1" dirty="0">
                <a:solidFill>
                  <a:schemeClr val="accent5">
                    <a:lumMod val="75000"/>
                  </a:schemeClr>
                </a:solidFill>
                <a:latin typeface="+mn-lt"/>
              </a:rPr>
            </a:br>
            <a:r>
              <a:rPr lang="it-IT" sz="3200" b="1" dirty="0">
                <a:solidFill>
                  <a:schemeClr val="accent5">
                    <a:lumMod val="75000"/>
                  </a:schemeClr>
                </a:solidFill>
                <a:latin typeface="+mn-lt"/>
              </a:rPr>
              <a:t>Il conflitto di interessi nel codice dei contratti pubblici</a:t>
            </a:r>
            <a:endParaRPr lang="it-IT" sz="3200" dirty="0"/>
          </a:p>
        </p:txBody>
      </p:sp>
      <p:sp>
        <p:nvSpPr>
          <p:cNvPr id="3" name="Inhaltsplatzhalter 2"/>
          <p:cNvSpPr>
            <a:spLocks noGrp="1"/>
          </p:cNvSpPr>
          <p:nvPr>
            <p:ph idx="1"/>
          </p:nvPr>
        </p:nvSpPr>
        <p:spPr/>
        <p:txBody>
          <a:bodyPr>
            <a:normAutofit lnSpcReduction="10000"/>
          </a:bodyPr>
          <a:lstStyle/>
          <a:p>
            <a:pPr marL="0" indent="0" algn="just">
              <a:buNone/>
            </a:pPr>
            <a:r>
              <a:rPr lang="it-IT" dirty="0">
                <a:solidFill>
                  <a:schemeClr val="accent5">
                    <a:lumMod val="75000"/>
                  </a:schemeClr>
                </a:solidFill>
              </a:rPr>
              <a:t>Si ha conflitto di interessi quando </a:t>
            </a:r>
            <a:r>
              <a:rPr lang="it-IT" b="1" dirty="0">
                <a:solidFill>
                  <a:schemeClr val="accent5">
                    <a:lumMod val="75000"/>
                  </a:schemeClr>
                </a:solidFill>
              </a:rPr>
              <a:t>il personale di una stazione appaltante o di un prestatore di servizi</a:t>
            </a:r>
            <a:r>
              <a:rPr lang="it-IT" dirty="0">
                <a:solidFill>
                  <a:schemeClr val="accent5">
                    <a:lumMod val="75000"/>
                  </a:schemeClr>
                </a:solidFill>
              </a:rPr>
              <a:t> – che, anche per conto della stazione appaltante, interviene nello svolgimento della procedura di aggiudicazione degli appalti e delle concessioni o può influenzarne, in qualsiasi modo, il risultato – ha, direttamente o indirettamente, </a:t>
            </a:r>
            <a:r>
              <a:rPr lang="it-IT" b="1" dirty="0">
                <a:solidFill>
                  <a:schemeClr val="accent5">
                    <a:lumMod val="75000"/>
                  </a:schemeClr>
                </a:solidFill>
              </a:rPr>
              <a:t>un interesse finanziario, economico o altro interesse personale</a:t>
            </a:r>
            <a:r>
              <a:rPr lang="it-IT" dirty="0">
                <a:solidFill>
                  <a:schemeClr val="accent5">
                    <a:lumMod val="75000"/>
                  </a:schemeClr>
                </a:solidFill>
              </a:rPr>
              <a:t> che può essere percepito come una minaccia alla sua imparzialità e indipendenza nell’ambito della procedura di appalto o di concessione. Quanto al contenuto minimo della nozione di conflitto di interessi la norma in oggetto rinvia, inoltre, alle situazioni che determinano l’obbligo di astensione previste dal sopra citato art. 7 del D.P.R. 62/2013. </a:t>
            </a:r>
          </a:p>
        </p:txBody>
      </p:sp>
    </p:spTree>
    <p:extLst>
      <p:ext uri="{BB962C8B-B14F-4D97-AF65-F5344CB8AC3E}">
        <p14:creationId xmlns:p14="http://schemas.microsoft.com/office/powerpoint/2010/main" val="17411098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1035836"/>
          </a:xfrm>
        </p:spPr>
        <p:txBody>
          <a:bodyPr>
            <a:normAutofit fontScale="90000"/>
          </a:bodyPr>
          <a:lstStyle/>
          <a:p>
            <a:r>
              <a:rPr lang="it-IT" sz="3200" b="1" dirty="0">
                <a:solidFill>
                  <a:schemeClr val="accent5">
                    <a:lumMod val="75000"/>
                  </a:schemeClr>
                </a:solidFill>
                <a:latin typeface="+mn-lt"/>
              </a:rPr>
              <a:t>La sezione anticorruzione e trasparenza del P.I.A.O.</a:t>
            </a:r>
            <a:br>
              <a:rPr lang="it-IT" sz="3200" b="1" dirty="0">
                <a:solidFill>
                  <a:schemeClr val="accent5">
                    <a:lumMod val="75000"/>
                  </a:schemeClr>
                </a:solidFill>
                <a:latin typeface="+mn-lt"/>
              </a:rPr>
            </a:br>
            <a:r>
              <a:rPr lang="it-IT" sz="3200" dirty="0">
                <a:solidFill>
                  <a:schemeClr val="accent5">
                    <a:lumMod val="75000"/>
                  </a:schemeClr>
                </a:solidFill>
                <a:latin typeface="+mn-lt"/>
              </a:rPr>
              <a:t>Misure preventive generali</a:t>
            </a:r>
            <a:br>
              <a:rPr lang="it-IT" sz="3200" b="1" dirty="0">
                <a:solidFill>
                  <a:schemeClr val="accent5">
                    <a:lumMod val="75000"/>
                  </a:schemeClr>
                </a:solidFill>
                <a:latin typeface="+mn-lt"/>
              </a:rPr>
            </a:br>
            <a:r>
              <a:rPr lang="it-IT" sz="3200" b="1" dirty="0">
                <a:solidFill>
                  <a:schemeClr val="accent5">
                    <a:lumMod val="75000"/>
                  </a:schemeClr>
                </a:solidFill>
                <a:latin typeface="+mn-lt"/>
              </a:rPr>
              <a:t>Il conflitto di interessi nel codice dei contratti pubblici</a:t>
            </a:r>
            <a:endParaRPr lang="it-IT" sz="3200" dirty="0"/>
          </a:p>
        </p:txBody>
      </p:sp>
      <p:sp>
        <p:nvSpPr>
          <p:cNvPr id="3" name="Inhaltsplatzhalter 2"/>
          <p:cNvSpPr>
            <a:spLocks noGrp="1"/>
          </p:cNvSpPr>
          <p:nvPr>
            <p:ph idx="1"/>
          </p:nvPr>
        </p:nvSpPr>
        <p:spPr>
          <a:xfrm>
            <a:off x="838200" y="1304488"/>
            <a:ext cx="10515600" cy="4872475"/>
          </a:xfrm>
        </p:spPr>
        <p:txBody>
          <a:bodyPr>
            <a:normAutofit fontScale="55000" lnSpcReduction="20000"/>
          </a:bodyPr>
          <a:lstStyle/>
          <a:p>
            <a:pPr marL="0" indent="0">
              <a:buNone/>
            </a:pPr>
            <a:endParaRPr lang="it-IT" dirty="0">
              <a:solidFill>
                <a:srgbClr val="002060"/>
              </a:solidFill>
            </a:endParaRPr>
          </a:p>
          <a:p>
            <a:pPr marL="0" indent="0" algn="just">
              <a:buNone/>
            </a:pPr>
            <a:r>
              <a:rPr lang="it-IT" sz="3600" dirty="0">
                <a:solidFill>
                  <a:schemeClr val="accent5">
                    <a:lumMod val="75000"/>
                  </a:schemeClr>
                </a:solidFill>
              </a:rPr>
              <a:t>Il conflitto di interessi di cui all’art. 42, D.lgs. 50/2016 ha una </a:t>
            </a:r>
            <a:r>
              <a:rPr lang="it-IT" sz="3600" b="1" dirty="0">
                <a:solidFill>
                  <a:schemeClr val="accent5">
                    <a:lumMod val="75000"/>
                  </a:schemeClr>
                </a:solidFill>
              </a:rPr>
              <a:t>portata soggettiva più ampia </a:t>
            </a:r>
            <a:r>
              <a:rPr lang="it-IT" sz="3600" dirty="0">
                <a:solidFill>
                  <a:schemeClr val="accent5">
                    <a:lumMod val="75000"/>
                  </a:schemeClr>
                </a:solidFill>
              </a:rPr>
              <a:t>rispetto al conflitto di interesse di cui all’art. 6-</a:t>
            </a:r>
            <a:r>
              <a:rPr lang="it-IT" sz="3600" i="1" dirty="0">
                <a:solidFill>
                  <a:schemeClr val="accent5">
                    <a:lumMod val="75000"/>
                  </a:schemeClr>
                </a:solidFill>
              </a:rPr>
              <a:t>bis</a:t>
            </a:r>
            <a:r>
              <a:rPr lang="it-IT" sz="3600" dirty="0">
                <a:solidFill>
                  <a:schemeClr val="accent5">
                    <a:lumMod val="75000"/>
                  </a:schemeClr>
                </a:solidFill>
              </a:rPr>
              <a:t>, L. 241/1990; si applica infatti:</a:t>
            </a:r>
          </a:p>
          <a:p>
            <a:pPr lvl="1" algn="just"/>
            <a:r>
              <a:rPr lang="it-IT" sz="3300" dirty="0">
                <a:solidFill>
                  <a:schemeClr val="accent5">
                    <a:lumMod val="75000"/>
                  </a:schemeClr>
                </a:solidFill>
              </a:rPr>
              <a:t>al </a:t>
            </a:r>
            <a:r>
              <a:rPr lang="it-IT" sz="3300" b="1" dirty="0">
                <a:solidFill>
                  <a:schemeClr val="accent5">
                    <a:lumMod val="75000"/>
                  </a:schemeClr>
                </a:solidFill>
              </a:rPr>
              <a:t>personale dipendente </a:t>
            </a:r>
            <a:r>
              <a:rPr lang="it-IT" sz="3300" dirty="0">
                <a:solidFill>
                  <a:schemeClr val="accent5">
                    <a:lumMod val="75000"/>
                  </a:schemeClr>
                </a:solidFill>
              </a:rPr>
              <a:t>dell’Amministrazione/Ente con contratto a tempo indeterminato o a tempo determinato;</a:t>
            </a:r>
          </a:p>
          <a:p>
            <a:pPr lvl="1" algn="just"/>
            <a:r>
              <a:rPr lang="it-IT" sz="3300" dirty="0">
                <a:solidFill>
                  <a:schemeClr val="accent5">
                    <a:lumMod val="75000"/>
                  </a:schemeClr>
                </a:solidFill>
              </a:rPr>
              <a:t>ai </a:t>
            </a:r>
            <a:r>
              <a:rPr lang="it-IT" sz="3300" b="1" dirty="0">
                <a:solidFill>
                  <a:schemeClr val="accent5">
                    <a:lumMod val="75000"/>
                  </a:schemeClr>
                </a:solidFill>
              </a:rPr>
              <a:t>soggetti che, in base ad un valido titolo giuridico, legislativo o contrattuale, siano in grado di impegnare la Scuola provinciale superiore di sanità </a:t>
            </a:r>
            <a:r>
              <a:rPr lang="it-IT" sz="3300" dirty="0">
                <a:solidFill>
                  <a:schemeClr val="accent5">
                    <a:lumMod val="75000"/>
                  </a:schemeClr>
                </a:solidFill>
              </a:rPr>
              <a:t>nei confronti di terzi o comunque rivestano, di fatto o di diritto, un ruolo tale da poterne obiettivamente influenzare l’attività esterna (ad.es. Direttore generale, Capi di uffici legali, Capi Dipartimento Organi di governo delle amministrazioni aggiudicatrici, etc., etc.);</a:t>
            </a:r>
          </a:p>
          <a:p>
            <a:pPr lvl="1" algn="just"/>
            <a:r>
              <a:rPr lang="it-IT" sz="3300" dirty="0">
                <a:solidFill>
                  <a:schemeClr val="accent5">
                    <a:lumMod val="75000"/>
                  </a:schemeClr>
                </a:solidFill>
              </a:rPr>
              <a:t>ai </a:t>
            </a:r>
            <a:r>
              <a:rPr lang="it-IT" sz="3300" b="1" dirty="0">
                <a:solidFill>
                  <a:schemeClr val="accent5">
                    <a:lumMod val="75000"/>
                  </a:schemeClr>
                </a:solidFill>
              </a:rPr>
              <a:t>prestatori di servizi coinvolti nell’affidamento </a:t>
            </a:r>
            <a:r>
              <a:rPr lang="it-IT" sz="3300" dirty="0">
                <a:solidFill>
                  <a:schemeClr val="accent5">
                    <a:lumMod val="75000"/>
                  </a:schemeClr>
                </a:solidFill>
              </a:rPr>
              <a:t>(p.es. progettisti esterni, commissari di gara, collaudatori);</a:t>
            </a:r>
          </a:p>
          <a:p>
            <a:pPr lvl="1" algn="just"/>
            <a:r>
              <a:rPr lang="it-IT" sz="3300" dirty="0">
                <a:solidFill>
                  <a:schemeClr val="accent5">
                    <a:lumMod val="75000"/>
                  </a:schemeClr>
                </a:solidFill>
              </a:rPr>
              <a:t>ai </a:t>
            </a:r>
            <a:r>
              <a:rPr lang="it-IT" sz="3300" b="1" dirty="0">
                <a:solidFill>
                  <a:schemeClr val="accent5">
                    <a:lumMod val="75000"/>
                  </a:schemeClr>
                </a:solidFill>
              </a:rPr>
              <a:t>soggetti coinvolti nella fase di esecuzione dei contratti pubblici </a:t>
            </a:r>
            <a:r>
              <a:rPr lang="it-IT" sz="3300" dirty="0">
                <a:solidFill>
                  <a:schemeClr val="accent5">
                    <a:lumMod val="75000"/>
                  </a:schemeClr>
                </a:solidFill>
              </a:rPr>
              <a:t>(p.es. Direttore dei lavori/Direttore dell’esecuzione e ove nominati, eventuali loro assistenti, il Coordinatore per la sicurezza, l’esperto per accordo bonario, gli organi coinvolti nella valutazione delle transazioni, i collaudatori/soggetti competenti alla verifica di conformità ed eventuali loro assistenti);</a:t>
            </a:r>
          </a:p>
          <a:p>
            <a:pPr lvl="1" algn="just"/>
            <a:r>
              <a:rPr lang="it-IT" sz="3300" dirty="0">
                <a:solidFill>
                  <a:schemeClr val="accent5">
                    <a:lumMod val="75000"/>
                  </a:schemeClr>
                </a:solidFill>
              </a:rPr>
              <a:t>ai </a:t>
            </a:r>
            <a:r>
              <a:rPr lang="it-IT" sz="3300" b="1" dirty="0">
                <a:solidFill>
                  <a:schemeClr val="accent5">
                    <a:lumMod val="75000"/>
                  </a:schemeClr>
                </a:solidFill>
              </a:rPr>
              <a:t>professionisti </a:t>
            </a:r>
            <a:r>
              <a:rPr lang="it-IT" sz="3300" dirty="0">
                <a:solidFill>
                  <a:schemeClr val="accent5">
                    <a:lumMod val="75000"/>
                  </a:schemeClr>
                </a:solidFill>
              </a:rPr>
              <a:t>coinvolti per conto della stazione appaltante negli affidamenti legati ai </a:t>
            </a:r>
            <a:r>
              <a:rPr lang="it-IT" sz="3300" b="1" dirty="0">
                <a:solidFill>
                  <a:schemeClr val="accent5">
                    <a:lumMod val="75000"/>
                  </a:schemeClr>
                </a:solidFill>
              </a:rPr>
              <a:t>fondi del PNRR</a:t>
            </a:r>
            <a:r>
              <a:rPr lang="it-IT" sz="3300" dirty="0">
                <a:solidFill>
                  <a:schemeClr val="accent5">
                    <a:lumMod val="75000"/>
                  </a:schemeClr>
                </a:solidFill>
              </a:rPr>
              <a:t>;</a:t>
            </a:r>
          </a:p>
          <a:p>
            <a:pPr lvl="1" algn="just"/>
            <a:r>
              <a:rPr lang="it-IT" sz="3300" dirty="0">
                <a:solidFill>
                  <a:schemeClr val="accent5">
                    <a:lumMod val="75000"/>
                  </a:schemeClr>
                </a:solidFill>
              </a:rPr>
              <a:t>al Presidente e ai tutti i componenti, sia di parte pubblica che di parte privata, dei </a:t>
            </a:r>
            <a:r>
              <a:rPr lang="it-IT" sz="3300" b="1" dirty="0">
                <a:solidFill>
                  <a:schemeClr val="accent5">
                    <a:lumMod val="75000"/>
                  </a:schemeClr>
                </a:solidFill>
              </a:rPr>
              <a:t>collegi consultivi tecnici </a:t>
            </a:r>
            <a:r>
              <a:rPr lang="it-IT" sz="3300" dirty="0">
                <a:solidFill>
                  <a:schemeClr val="accent5">
                    <a:lumMod val="75000"/>
                  </a:schemeClr>
                </a:solidFill>
              </a:rPr>
              <a:t>nominati, ai sensi dell’art. 6 del D.L. 76/2022 per lavori di importo superiore alla soglia comunitaria, con il compito di risolvere controversie o dispute tecniche nella fase di esecuzione.</a:t>
            </a:r>
          </a:p>
        </p:txBody>
      </p:sp>
    </p:spTree>
    <p:extLst>
      <p:ext uri="{BB962C8B-B14F-4D97-AF65-F5344CB8AC3E}">
        <p14:creationId xmlns:p14="http://schemas.microsoft.com/office/powerpoint/2010/main" val="19609126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it-IT" sz="3200" b="1" dirty="0">
                <a:solidFill>
                  <a:schemeClr val="accent5">
                    <a:lumMod val="75000"/>
                  </a:schemeClr>
                </a:solidFill>
                <a:latin typeface="+mn-lt"/>
              </a:rPr>
              <a:t>La sezione anticorruzione e trasparenza del P.I.A.O.</a:t>
            </a:r>
            <a:br>
              <a:rPr lang="it-IT" sz="3200" b="1" dirty="0">
                <a:solidFill>
                  <a:schemeClr val="accent5">
                    <a:lumMod val="75000"/>
                  </a:schemeClr>
                </a:solidFill>
                <a:latin typeface="+mn-lt"/>
              </a:rPr>
            </a:br>
            <a:r>
              <a:rPr lang="it-IT" sz="3200" dirty="0">
                <a:solidFill>
                  <a:schemeClr val="accent5">
                    <a:lumMod val="75000"/>
                  </a:schemeClr>
                </a:solidFill>
                <a:latin typeface="+mn-lt"/>
              </a:rPr>
              <a:t>Misure preventive generali</a:t>
            </a:r>
            <a:br>
              <a:rPr lang="it-IT" sz="3200" b="1" dirty="0">
                <a:solidFill>
                  <a:schemeClr val="accent5">
                    <a:lumMod val="75000"/>
                  </a:schemeClr>
                </a:solidFill>
                <a:latin typeface="+mn-lt"/>
              </a:rPr>
            </a:br>
            <a:r>
              <a:rPr lang="it-IT" sz="3200" b="1" dirty="0">
                <a:solidFill>
                  <a:schemeClr val="accent5">
                    <a:lumMod val="75000"/>
                  </a:schemeClr>
                </a:solidFill>
                <a:latin typeface="+mn-lt"/>
              </a:rPr>
              <a:t>Misure di gestione del conflitto di interessi</a:t>
            </a:r>
            <a:endParaRPr lang="it-IT" sz="3200" dirty="0"/>
          </a:p>
        </p:txBody>
      </p:sp>
      <p:sp>
        <p:nvSpPr>
          <p:cNvPr id="3" name="Inhaltsplatzhalter 2"/>
          <p:cNvSpPr>
            <a:spLocks noGrp="1"/>
          </p:cNvSpPr>
          <p:nvPr>
            <p:ph idx="1"/>
          </p:nvPr>
        </p:nvSpPr>
        <p:spPr>
          <a:xfrm>
            <a:off x="838200" y="1825625"/>
            <a:ext cx="10515600" cy="3769832"/>
          </a:xfrm>
        </p:spPr>
        <p:txBody>
          <a:bodyPr>
            <a:normAutofit/>
          </a:bodyPr>
          <a:lstStyle/>
          <a:p>
            <a:pPr marL="0" indent="0" algn="just">
              <a:buNone/>
            </a:pPr>
            <a:r>
              <a:rPr lang="it-IT" dirty="0">
                <a:solidFill>
                  <a:schemeClr val="accent5">
                    <a:lumMod val="75000"/>
                  </a:schemeClr>
                </a:solidFill>
              </a:rPr>
              <a:t>Ai sensi dell’art. 2 del D.P.R. 62/2013 sul Codice di comportamento, gli obblighi di condotta previsti dal </a:t>
            </a:r>
            <a:r>
              <a:rPr lang="it-IT" b="1" dirty="0">
                <a:solidFill>
                  <a:schemeClr val="accent5">
                    <a:lumMod val="75000"/>
                  </a:schemeClr>
                </a:solidFill>
              </a:rPr>
              <a:t>Codice etico e di comportamento vanno estesi, tra l’altro, a tutti i collaboratori o consulenti</a:t>
            </a:r>
            <a:r>
              <a:rPr lang="it-IT" dirty="0">
                <a:solidFill>
                  <a:schemeClr val="accent5">
                    <a:lumMod val="75000"/>
                  </a:schemeClr>
                </a:solidFill>
              </a:rPr>
              <a:t>, con qualsiasi tipologia di contratto o incarico e a qualsiasi titolo. </a:t>
            </a:r>
          </a:p>
          <a:p>
            <a:pPr marL="0" indent="0" algn="just">
              <a:buNone/>
            </a:pPr>
            <a:r>
              <a:rPr lang="it-IT" dirty="0">
                <a:solidFill>
                  <a:schemeClr val="accent5">
                    <a:lumMod val="75000"/>
                  </a:schemeClr>
                </a:solidFill>
              </a:rPr>
              <a:t>Tutte le sopra menzionate ipotesi di conflitto di interessi, sia con riguardo ai dipendenti, che con riguardo ai contratti pubblici devono trovare applicazione anche ai collaboratori o consulenti incaricati dall’amministrazione/ente.</a:t>
            </a:r>
          </a:p>
        </p:txBody>
      </p:sp>
    </p:spTree>
    <p:extLst>
      <p:ext uri="{BB962C8B-B14F-4D97-AF65-F5344CB8AC3E}">
        <p14:creationId xmlns:p14="http://schemas.microsoft.com/office/powerpoint/2010/main" val="19225043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it-IT" sz="2800" b="1" dirty="0">
                <a:solidFill>
                  <a:schemeClr val="accent5">
                    <a:lumMod val="75000"/>
                  </a:schemeClr>
                </a:solidFill>
                <a:latin typeface="+mn-lt"/>
              </a:rPr>
              <a:t>La sezione anticorruzione e trasparenza del P.I.A.O.</a:t>
            </a:r>
            <a:br>
              <a:rPr lang="it-IT" sz="2800" b="1" dirty="0">
                <a:solidFill>
                  <a:schemeClr val="accent5">
                    <a:lumMod val="75000"/>
                  </a:schemeClr>
                </a:solidFill>
                <a:latin typeface="+mn-lt"/>
              </a:rPr>
            </a:br>
            <a:r>
              <a:rPr lang="it-IT" sz="2800" dirty="0">
                <a:solidFill>
                  <a:schemeClr val="accent5">
                    <a:lumMod val="75000"/>
                  </a:schemeClr>
                </a:solidFill>
                <a:latin typeface="+mn-lt"/>
              </a:rPr>
              <a:t>Misure preventive generali</a:t>
            </a:r>
            <a:br>
              <a:rPr lang="it-IT" sz="2800" dirty="0">
                <a:solidFill>
                  <a:schemeClr val="accent5">
                    <a:lumMod val="75000"/>
                  </a:schemeClr>
                </a:solidFill>
                <a:latin typeface="+mn-lt"/>
              </a:rPr>
            </a:br>
            <a:r>
              <a:rPr lang="it-IT" sz="2800" dirty="0">
                <a:solidFill>
                  <a:schemeClr val="accent5">
                    <a:lumMod val="75000"/>
                  </a:schemeClr>
                </a:solidFill>
                <a:latin typeface="+mn-lt"/>
              </a:rPr>
              <a:t>Misure relative all’accertamento dell’assenza del conflitto di interesse</a:t>
            </a:r>
          </a:p>
        </p:txBody>
      </p:sp>
      <p:sp>
        <p:nvSpPr>
          <p:cNvPr id="3" name="Inhaltsplatzhalter 2"/>
          <p:cNvSpPr>
            <a:spLocks noGrp="1"/>
          </p:cNvSpPr>
          <p:nvPr>
            <p:ph idx="1"/>
          </p:nvPr>
        </p:nvSpPr>
        <p:spPr>
          <a:xfrm>
            <a:off x="838200" y="1849772"/>
            <a:ext cx="10515600" cy="4274191"/>
          </a:xfrm>
        </p:spPr>
        <p:txBody>
          <a:bodyPr>
            <a:normAutofit fontScale="62500" lnSpcReduction="20000"/>
          </a:bodyPr>
          <a:lstStyle/>
          <a:p>
            <a:pPr algn="just"/>
            <a:r>
              <a:rPr lang="it-IT" dirty="0">
                <a:solidFill>
                  <a:schemeClr val="accent5">
                    <a:lumMod val="75000"/>
                  </a:schemeClr>
                </a:solidFill>
              </a:rPr>
              <a:t>Con riferimento alle procedure di gara, l’obbligo di ogni soggetto destinatario di rendere preventiva dichiarazione sui conflitti di interesse.</a:t>
            </a:r>
          </a:p>
          <a:p>
            <a:pPr algn="just"/>
            <a:r>
              <a:rPr lang="it-IT" dirty="0">
                <a:solidFill>
                  <a:schemeClr val="accent5">
                    <a:lumMod val="75000"/>
                  </a:schemeClr>
                </a:solidFill>
              </a:rPr>
              <a:t>L’obbligo di ogni dipendente di dichiarare l’insussistenza di situazioni di conflitto di interesse al momento dell’assegnazione all’ufficio.</a:t>
            </a:r>
          </a:p>
          <a:p>
            <a:pPr algn="just"/>
            <a:r>
              <a:rPr lang="it-IT" dirty="0">
                <a:solidFill>
                  <a:schemeClr val="accent5">
                    <a:lumMod val="75000"/>
                  </a:schemeClr>
                </a:solidFill>
              </a:rPr>
              <a:t>L’obbligo dei consulenti di dichiarare l’insussistenza di situazioni di conflitto di interesse prima del conferimento dell’incarico, con indicazione dei soggetti pubblici o privati presso i quali l’interessato ha svolto o sta svolgendo incarichi/attività professionali o abbia ricoperto o ricopra cariche.</a:t>
            </a:r>
          </a:p>
          <a:p>
            <a:pPr algn="just"/>
            <a:r>
              <a:rPr lang="it-IT" dirty="0">
                <a:solidFill>
                  <a:schemeClr val="accent5">
                    <a:lumMod val="75000"/>
                  </a:schemeClr>
                </a:solidFill>
              </a:rPr>
              <a:t>Il monitoraggio della situazione, attraverso l’aggiornamento, con cadenza periodica (definita in relazione alla durata del rapporto di dipendenza o dell’incarico relativo alle procedure di gara o dell’incarico di consulenza), delle dichiarazioni di insussistenza di situazioni di conflitto di interessi.</a:t>
            </a:r>
          </a:p>
          <a:p>
            <a:pPr algn="just"/>
            <a:r>
              <a:rPr lang="it-IT" dirty="0">
                <a:solidFill>
                  <a:schemeClr val="accent5">
                    <a:lumMod val="75000"/>
                  </a:schemeClr>
                </a:solidFill>
              </a:rPr>
              <a:t>L’obbligo dei dipendenti/soggetti impegnati nelle procedure di gara/consulenti di comunicare tempestivamente eventuali variazioni nelle dichiarazioni già presentate per situazioni di conflitto di interessi insorte successivamente.</a:t>
            </a:r>
          </a:p>
          <a:p>
            <a:pPr algn="just"/>
            <a:r>
              <a:rPr lang="it-IT" dirty="0">
                <a:solidFill>
                  <a:schemeClr val="accent5">
                    <a:lumMod val="75000"/>
                  </a:schemeClr>
                </a:solidFill>
              </a:rPr>
              <a:t>Nell’ambito della formazione periodica in materia di anticorruzione, l’informazione dei dipendenti sull’obbligo di comunicare tempestivamente eventuali variazioni nelle dichiarazioni già presentate; attività di sensibilizzazione del personale al rispetto di quanto previsto in materia di conflitto di intessi e dal Codice etico e di comportamento.</a:t>
            </a:r>
          </a:p>
        </p:txBody>
      </p:sp>
    </p:spTree>
    <p:extLst>
      <p:ext uri="{BB962C8B-B14F-4D97-AF65-F5344CB8AC3E}">
        <p14:creationId xmlns:p14="http://schemas.microsoft.com/office/powerpoint/2010/main" val="3458947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de-DE" sz="3200" b="1" dirty="0" err="1">
                <a:solidFill>
                  <a:schemeClr val="accent5">
                    <a:lumMod val="75000"/>
                  </a:schemeClr>
                </a:solidFill>
              </a:rPr>
              <a:t>Introduzione</a:t>
            </a:r>
            <a:r>
              <a:rPr lang="de-DE" sz="3200" b="1" dirty="0">
                <a:solidFill>
                  <a:schemeClr val="accent5">
                    <a:lumMod val="75000"/>
                  </a:schemeClr>
                </a:solidFill>
              </a:rPr>
              <a:t> – </a:t>
            </a:r>
            <a:r>
              <a:rPr lang="de-DE" sz="3200" b="1" dirty="0" err="1">
                <a:solidFill>
                  <a:schemeClr val="accent5">
                    <a:lumMod val="75000"/>
                  </a:schemeClr>
                </a:solidFill>
              </a:rPr>
              <a:t>L‘indice</a:t>
            </a:r>
            <a:r>
              <a:rPr lang="de-DE" sz="3200" b="1" dirty="0">
                <a:solidFill>
                  <a:schemeClr val="accent5">
                    <a:lumMod val="75000"/>
                  </a:schemeClr>
                </a:solidFill>
              </a:rPr>
              <a:t> di </a:t>
            </a:r>
            <a:r>
              <a:rPr lang="de-DE" sz="3200" b="1" dirty="0" err="1">
                <a:solidFill>
                  <a:schemeClr val="accent5">
                    <a:lumMod val="75000"/>
                  </a:schemeClr>
                </a:solidFill>
              </a:rPr>
              <a:t>percezione</a:t>
            </a:r>
            <a:r>
              <a:rPr lang="de-DE" sz="3200" b="1" dirty="0">
                <a:solidFill>
                  <a:schemeClr val="accent5">
                    <a:lumMod val="75000"/>
                  </a:schemeClr>
                </a:solidFill>
              </a:rPr>
              <a:t> della </a:t>
            </a:r>
            <a:r>
              <a:rPr lang="de-DE" sz="3200" b="1" dirty="0" err="1">
                <a:solidFill>
                  <a:schemeClr val="accent5">
                    <a:lumMod val="75000"/>
                  </a:schemeClr>
                </a:solidFill>
              </a:rPr>
              <a:t>corruzione</a:t>
            </a:r>
            <a:endParaRPr lang="it-IT" sz="3200" b="1" dirty="0">
              <a:solidFill>
                <a:schemeClr val="accent5">
                  <a:lumMod val="75000"/>
                </a:schemeClr>
              </a:solidFill>
            </a:endParaRPr>
          </a:p>
        </p:txBody>
      </p:sp>
      <p:sp>
        <p:nvSpPr>
          <p:cNvPr id="3" name="Segnaposto contenuto 2"/>
          <p:cNvSpPr>
            <a:spLocks noGrp="1"/>
          </p:cNvSpPr>
          <p:nvPr>
            <p:ph idx="1"/>
          </p:nvPr>
        </p:nvSpPr>
        <p:spPr/>
        <p:txBody>
          <a:bodyPr>
            <a:normAutofit/>
          </a:bodyPr>
          <a:lstStyle/>
          <a:p>
            <a:pPr algn="just"/>
            <a:r>
              <a:rPr lang="it-IT" dirty="0">
                <a:solidFill>
                  <a:schemeClr val="accent5">
                    <a:lumMod val="75000"/>
                  </a:schemeClr>
                </a:solidFill>
              </a:rPr>
              <a:t>L’indice di Percezione della Corruzione (</a:t>
            </a:r>
            <a:r>
              <a:rPr lang="it-IT" i="1" dirty="0" err="1">
                <a:solidFill>
                  <a:schemeClr val="accent5">
                    <a:lumMod val="75000"/>
                  </a:schemeClr>
                </a:solidFill>
              </a:rPr>
              <a:t>Corruption</a:t>
            </a:r>
            <a:r>
              <a:rPr lang="it-IT" i="1" dirty="0">
                <a:solidFill>
                  <a:schemeClr val="accent5">
                    <a:lumMod val="75000"/>
                  </a:schemeClr>
                </a:solidFill>
              </a:rPr>
              <a:t> </a:t>
            </a:r>
            <a:r>
              <a:rPr lang="it-IT" i="1" dirty="0" err="1">
                <a:solidFill>
                  <a:schemeClr val="accent5">
                    <a:lumMod val="75000"/>
                  </a:schemeClr>
                </a:solidFill>
              </a:rPr>
              <a:t>Perceptions</a:t>
            </a:r>
            <a:r>
              <a:rPr lang="it-IT" i="1" dirty="0">
                <a:solidFill>
                  <a:schemeClr val="accent5">
                    <a:lumMod val="75000"/>
                  </a:schemeClr>
                </a:solidFill>
              </a:rPr>
              <a:t> Index </a:t>
            </a:r>
            <a:r>
              <a:rPr lang="it-IT" dirty="0">
                <a:solidFill>
                  <a:schemeClr val="accent5">
                    <a:lumMod val="75000"/>
                  </a:schemeClr>
                </a:solidFill>
              </a:rPr>
              <a:t>– CPI) di </a:t>
            </a:r>
            <a:r>
              <a:rPr lang="it-IT" dirty="0" err="1">
                <a:solidFill>
                  <a:schemeClr val="accent5">
                    <a:lumMod val="75000"/>
                  </a:schemeClr>
                </a:solidFill>
              </a:rPr>
              <a:t>Transparency</a:t>
            </a:r>
            <a:r>
              <a:rPr lang="it-IT" dirty="0">
                <a:solidFill>
                  <a:schemeClr val="accent5">
                    <a:lumMod val="75000"/>
                  </a:schemeClr>
                </a:solidFill>
              </a:rPr>
              <a:t> International misura la </a:t>
            </a:r>
            <a:r>
              <a:rPr lang="it-IT" b="1" dirty="0">
                <a:solidFill>
                  <a:schemeClr val="accent5">
                    <a:lumMod val="75000"/>
                  </a:schemeClr>
                </a:solidFill>
              </a:rPr>
              <a:t>percezione della corruzione nel settore pubblico e nella politica </a:t>
            </a:r>
            <a:r>
              <a:rPr lang="it-IT" dirty="0">
                <a:solidFill>
                  <a:schemeClr val="accent5">
                    <a:lumMod val="75000"/>
                  </a:schemeClr>
                </a:solidFill>
              </a:rPr>
              <a:t>in numerosi Paesi di tutto il mondo. </a:t>
            </a:r>
          </a:p>
          <a:p>
            <a:pPr algn="just"/>
            <a:r>
              <a:rPr lang="it-IT" dirty="0">
                <a:solidFill>
                  <a:schemeClr val="accent5">
                    <a:lumMod val="75000"/>
                  </a:schemeClr>
                </a:solidFill>
              </a:rPr>
              <a:t>Lo fa basandosi sull’</a:t>
            </a:r>
            <a:r>
              <a:rPr lang="it-IT" b="1" dirty="0">
                <a:solidFill>
                  <a:schemeClr val="accent5">
                    <a:lumMod val="75000"/>
                  </a:schemeClr>
                </a:solidFill>
              </a:rPr>
              <a:t>opinione di uomini d’affari e di esperti</a:t>
            </a:r>
            <a:r>
              <a:rPr lang="it-IT" dirty="0">
                <a:solidFill>
                  <a:schemeClr val="accent5">
                    <a:lumMod val="75000"/>
                  </a:schemeClr>
                </a:solidFill>
              </a:rPr>
              <a:t> e assegnando una valutazione che va da </a:t>
            </a:r>
            <a:r>
              <a:rPr lang="it-IT" b="1" dirty="0">
                <a:solidFill>
                  <a:schemeClr val="accent5">
                    <a:lumMod val="75000"/>
                  </a:schemeClr>
                </a:solidFill>
              </a:rPr>
              <a:t>0</a:t>
            </a:r>
            <a:r>
              <a:rPr lang="it-IT" dirty="0">
                <a:solidFill>
                  <a:schemeClr val="accent5">
                    <a:lumMod val="75000"/>
                  </a:schemeClr>
                </a:solidFill>
              </a:rPr>
              <a:t>, per i Paesi ritenuti </a:t>
            </a:r>
            <a:r>
              <a:rPr lang="it-IT" b="1" dirty="0">
                <a:solidFill>
                  <a:schemeClr val="accent5">
                    <a:lumMod val="75000"/>
                  </a:schemeClr>
                </a:solidFill>
              </a:rPr>
              <a:t>molto corrotti</a:t>
            </a:r>
            <a:r>
              <a:rPr lang="it-IT" dirty="0">
                <a:solidFill>
                  <a:schemeClr val="accent5">
                    <a:lumMod val="75000"/>
                  </a:schemeClr>
                </a:solidFill>
              </a:rPr>
              <a:t>, a </a:t>
            </a:r>
            <a:r>
              <a:rPr lang="it-IT" b="1" dirty="0">
                <a:solidFill>
                  <a:schemeClr val="accent5">
                    <a:lumMod val="75000"/>
                  </a:schemeClr>
                </a:solidFill>
              </a:rPr>
              <a:t>100</a:t>
            </a:r>
            <a:r>
              <a:rPr lang="it-IT" dirty="0">
                <a:solidFill>
                  <a:schemeClr val="accent5">
                    <a:lumMod val="75000"/>
                  </a:schemeClr>
                </a:solidFill>
              </a:rPr>
              <a:t>, per quelli “</a:t>
            </a:r>
            <a:r>
              <a:rPr lang="it-IT" b="1" dirty="0">
                <a:solidFill>
                  <a:schemeClr val="accent5">
                    <a:lumMod val="75000"/>
                  </a:schemeClr>
                </a:solidFill>
              </a:rPr>
              <a:t>puliti</a:t>
            </a:r>
            <a:r>
              <a:rPr lang="it-IT" dirty="0">
                <a:solidFill>
                  <a:schemeClr val="accent5">
                    <a:lumMod val="75000"/>
                  </a:schemeClr>
                </a:solidFill>
              </a:rPr>
              <a:t>”. </a:t>
            </a:r>
          </a:p>
          <a:p>
            <a:pPr algn="just"/>
            <a:r>
              <a:rPr lang="it-IT" dirty="0">
                <a:solidFill>
                  <a:schemeClr val="accent5">
                    <a:lumMod val="75000"/>
                  </a:schemeClr>
                </a:solidFill>
              </a:rPr>
              <a:t>La metodologia cambia ogni anno per riuscire a dare uno spaccato sempre più attendibile delle realtà locali</a:t>
            </a:r>
            <a:r>
              <a:rPr lang="it-IT" dirty="0">
                <a:solidFill>
                  <a:srgbClr val="002060"/>
                </a:solidFill>
              </a:rPr>
              <a:t>.</a:t>
            </a:r>
          </a:p>
          <a:p>
            <a:pPr algn="just"/>
            <a:endParaRPr lang="it-IT" dirty="0">
              <a:solidFill>
                <a:schemeClr val="accent5">
                  <a:lumMod val="75000"/>
                </a:schemeClr>
              </a:solidFill>
            </a:endParaRPr>
          </a:p>
        </p:txBody>
      </p:sp>
    </p:spTree>
    <p:extLst>
      <p:ext uri="{BB962C8B-B14F-4D97-AF65-F5344CB8AC3E}">
        <p14:creationId xmlns:p14="http://schemas.microsoft.com/office/powerpoint/2010/main" val="135068816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it-IT" sz="3200" b="1" dirty="0">
                <a:solidFill>
                  <a:schemeClr val="accent5">
                    <a:lumMod val="75000"/>
                  </a:schemeClr>
                </a:solidFill>
                <a:latin typeface="+mn-lt"/>
              </a:rPr>
              <a:t>La sezione anticorruzione e trasparenza del P.I.A.O.</a:t>
            </a:r>
            <a:br>
              <a:rPr lang="it-IT" sz="3200" b="1" dirty="0">
                <a:solidFill>
                  <a:schemeClr val="accent5">
                    <a:lumMod val="75000"/>
                  </a:schemeClr>
                </a:solidFill>
                <a:latin typeface="+mn-lt"/>
              </a:rPr>
            </a:br>
            <a:r>
              <a:rPr lang="it-IT" sz="3200" dirty="0">
                <a:solidFill>
                  <a:schemeClr val="accent5">
                    <a:lumMod val="75000"/>
                  </a:schemeClr>
                </a:solidFill>
                <a:latin typeface="+mn-lt"/>
              </a:rPr>
              <a:t>Misure preventive generali</a:t>
            </a:r>
            <a:br>
              <a:rPr lang="it-IT" sz="3200" b="1" dirty="0">
                <a:solidFill>
                  <a:schemeClr val="accent5">
                    <a:lumMod val="75000"/>
                  </a:schemeClr>
                </a:solidFill>
                <a:latin typeface="+mn-lt"/>
              </a:rPr>
            </a:br>
            <a:r>
              <a:rPr lang="it-IT" sz="3200" b="1" dirty="0">
                <a:solidFill>
                  <a:schemeClr val="accent5">
                    <a:lumMod val="75000"/>
                  </a:schemeClr>
                </a:solidFill>
                <a:latin typeface="+mn-lt"/>
              </a:rPr>
              <a:t>Misure di gestione del divieto di </a:t>
            </a:r>
            <a:r>
              <a:rPr lang="it-IT" sz="3200" b="1" i="1" dirty="0" err="1">
                <a:solidFill>
                  <a:schemeClr val="accent5">
                    <a:lumMod val="75000"/>
                  </a:schemeClr>
                </a:solidFill>
                <a:latin typeface="+mn-lt"/>
              </a:rPr>
              <a:t>pantouflage</a:t>
            </a:r>
            <a:endParaRPr lang="it-IT" sz="3200" b="1" i="1" dirty="0">
              <a:solidFill>
                <a:schemeClr val="accent5">
                  <a:lumMod val="75000"/>
                </a:schemeClr>
              </a:solidFill>
              <a:latin typeface="+mn-lt"/>
            </a:endParaRPr>
          </a:p>
        </p:txBody>
      </p:sp>
      <p:sp>
        <p:nvSpPr>
          <p:cNvPr id="3" name="Inhaltsplatzhalter 2"/>
          <p:cNvSpPr>
            <a:spLocks noGrp="1"/>
          </p:cNvSpPr>
          <p:nvPr>
            <p:ph idx="1"/>
          </p:nvPr>
        </p:nvSpPr>
        <p:spPr>
          <a:xfrm>
            <a:off x="838200" y="1825625"/>
            <a:ext cx="10515600" cy="4222837"/>
          </a:xfrm>
        </p:spPr>
        <p:txBody>
          <a:bodyPr>
            <a:normAutofit/>
          </a:bodyPr>
          <a:lstStyle/>
          <a:p>
            <a:pPr marL="0" indent="0" algn="just">
              <a:buNone/>
            </a:pPr>
            <a:r>
              <a:rPr lang="it-IT" dirty="0">
                <a:solidFill>
                  <a:schemeClr val="accent5">
                    <a:lumMod val="75000"/>
                  </a:schemeClr>
                </a:solidFill>
              </a:rPr>
              <a:t>La parola di origine francese </a:t>
            </a:r>
            <a:r>
              <a:rPr lang="it-IT" i="1" dirty="0">
                <a:solidFill>
                  <a:schemeClr val="accent5">
                    <a:lumMod val="75000"/>
                  </a:schemeClr>
                </a:solidFill>
              </a:rPr>
              <a:t>«</a:t>
            </a:r>
            <a:r>
              <a:rPr lang="it-IT" i="1" dirty="0" err="1">
                <a:solidFill>
                  <a:schemeClr val="accent5">
                    <a:lumMod val="75000"/>
                  </a:schemeClr>
                </a:solidFill>
              </a:rPr>
              <a:t>pantouflage</a:t>
            </a:r>
            <a:r>
              <a:rPr lang="it-IT" i="1" dirty="0">
                <a:solidFill>
                  <a:schemeClr val="accent5">
                    <a:lumMod val="75000"/>
                  </a:schemeClr>
                </a:solidFill>
              </a:rPr>
              <a:t>» </a:t>
            </a:r>
            <a:r>
              <a:rPr lang="it-IT" dirty="0">
                <a:solidFill>
                  <a:schemeClr val="accent5">
                    <a:lumMod val="75000"/>
                  </a:schemeClr>
                </a:solidFill>
              </a:rPr>
              <a:t>viene utilizzata nel linguaggio corrente per indicare il passaggio di dipendenti pubblici al settore privato a seguito della cessazione del servizio.</a:t>
            </a:r>
          </a:p>
          <a:p>
            <a:pPr marL="0" indent="0" algn="just">
              <a:buNone/>
            </a:pPr>
            <a:r>
              <a:rPr lang="de-DE" dirty="0">
                <a:solidFill>
                  <a:schemeClr val="accent5">
                    <a:lumMod val="75000"/>
                  </a:schemeClr>
                </a:solidFill>
              </a:rPr>
              <a:t>Per i </a:t>
            </a:r>
            <a:r>
              <a:rPr lang="de-DE" dirty="0" err="1">
                <a:solidFill>
                  <a:schemeClr val="accent5">
                    <a:lumMod val="75000"/>
                  </a:schemeClr>
                </a:solidFill>
              </a:rPr>
              <a:t>dipendenti</a:t>
            </a:r>
            <a:r>
              <a:rPr lang="de-DE" dirty="0">
                <a:solidFill>
                  <a:schemeClr val="accent5">
                    <a:lumMod val="75000"/>
                  </a:schemeClr>
                </a:solidFill>
              </a:rPr>
              <a:t> </a:t>
            </a:r>
            <a:r>
              <a:rPr lang="de-DE" dirty="0" err="1">
                <a:solidFill>
                  <a:schemeClr val="accent5">
                    <a:lumMod val="75000"/>
                  </a:schemeClr>
                </a:solidFill>
              </a:rPr>
              <a:t>pubblici</a:t>
            </a:r>
            <a:r>
              <a:rPr lang="de-DE" dirty="0">
                <a:solidFill>
                  <a:schemeClr val="accent5">
                    <a:lumMod val="75000"/>
                  </a:schemeClr>
                </a:solidFill>
              </a:rPr>
              <a:t>, </a:t>
            </a:r>
            <a:r>
              <a:rPr lang="de-DE" dirty="0" err="1">
                <a:solidFill>
                  <a:schemeClr val="accent5">
                    <a:lumMod val="75000"/>
                  </a:schemeClr>
                </a:solidFill>
              </a:rPr>
              <a:t>che</a:t>
            </a:r>
            <a:r>
              <a:rPr lang="de-DE" dirty="0">
                <a:solidFill>
                  <a:schemeClr val="accent5">
                    <a:lumMod val="75000"/>
                  </a:schemeClr>
                </a:solidFill>
              </a:rPr>
              <a:t> </a:t>
            </a:r>
            <a:r>
              <a:rPr lang="de-DE" dirty="0" err="1">
                <a:solidFill>
                  <a:schemeClr val="accent5">
                    <a:lumMod val="75000"/>
                  </a:schemeClr>
                </a:solidFill>
              </a:rPr>
              <a:t>negli</a:t>
            </a:r>
            <a:r>
              <a:rPr lang="de-DE" dirty="0">
                <a:solidFill>
                  <a:schemeClr val="accent5">
                    <a:lumMod val="75000"/>
                  </a:schemeClr>
                </a:solidFill>
              </a:rPr>
              <a:t> </a:t>
            </a:r>
            <a:r>
              <a:rPr lang="de-DE" dirty="0" err="1">
                <a:solidFill>
                  <a:schemeClr val="accent5">
                    <a:lumMod val="75000"/>
                  </a:schemeClr>
                </a:solidFill>
              </a:rPr>
              <a:t>ultimi</a:t>
            </a:r>
            <a:r>
              <a:rPr lang="de-DE" dirty="0">
                <a:solidFill>
                  <a:schemeClr val="accent5">
                    <a:lumMod val="75000"/>
                  </a:schemeClr>
                </a:solidFill>
              </a:rPr>
              <a:t> </a:t>
            </a:r>
            <a:r>
              <a:rPr lang="de-DE" dirty="0" err="1">
                <a:solidFill>
                  <a:schemeClr val="accent5">
                    <a:lumMod val="75000"/>
                  </a:schemeClr>
                </a:solidFill>
              </a:rPr>
              <a:t>tre</a:t>
            </a:r>
            <a:r>
              <a:rPr lang="de-DE" dirty="0">
                <a:solidFill>
                  <a:schemeClr val="accent5">
                    <a:lumMod val="75000"/>
                  </a:schemeClr>
                </a:solidFill>
              </a:rPr>
              <a:t> </a:t>
            </a:r>
            <a:r>
              <a:rPr lang="de-DE" dirty="0" err="1">
                <a:solidFill>
                  <a:schemeClr val="accent5">
                    <a:lumMod val="75000"/>
                  </a:schemeClr>
                </a:solidFill>
              </a:rPr>
              <a:t>anni</a:t>
            </a:r>
            <a:r>
              <a:rPr lang="de-DE" dirty="0">
                <a:solidFill>
                  <a:schemeClr val="accent5">
                    <a:lumMod val="75000"/>
                  </a:schemeClr>
                </a:solidFill>
              </a:rPr>
              <a:t> di </a:t>
            </a:r>
            <a:r>
              <a:rPr lang="de-DE" dirty="0" err="1">
                <a:solidFill>
                  <a:schemeClr val="accent5">
                    <a:lumMod val="75000"/>
                  </a:schemeClr>
                </a:solidFill>
              </a:rPr>
              <a:t>serivizio</a:t>
            </a:r>
            <a:r>
              <a:rPr lang="de-DE" dirty="0">
                <a:solidFill>
                  <a:schemeClr val="accent5">
                    <a:lumMod val="75000"/>
                  </a:schemeClr>
                </a:solidFill>
              </a:rPr>
              <a:t> </a:t>
            </a:r>
            <a:r>
              <a:rPr lang="de-DE" dirty="0" err="1">
                <a:solidFill>
                  <a:schemeClr val="accent5">
                    <a:lumMod val="75000"/>
                  </a:schemeClr>
                </a:solidFill>
              </a:rPr>
              <a:t>abbiano</a:t>
            </a:r>
            <a:r>
              <a:rPr lang="de-DE" dirty="0">
                <a:solidFill>
                  <a:schemeClr val="accent5">
                    <a:lumMod val="75000"/>
                  </a:schemeClr>
                </a:solidFill>
              </a:rPr>
              <a:t> </a:t>
            </a:r>
            <a:r>
              <a:rPr lang="de-DE" dirty="0" err="1">
                <a:solidFill>
                  <a:schemeClr val="accent5">
                    <a:lumMod val="75000"/>
                  </a:schemeClr>
                </a:solidFill>
              </a:rPr>
              <a:t>esercitato</a:t>
            </a:r>
            <a:r>
              <a:rPr lang="de-DE" dirty="0">
                <a:solidFill>
                  <a:schemeClr val="accent5">
                    <a:lumMod val="75000"/>
                  </a:schemeClr>
                </a:solidFill>
              </a:rPr>
              <a:t> </a:t>
            </a:r>
            <a:r>
              <a:rPr lang="de-DE" b="1" dirty="0" err="1">
                <a:solidFill>
                  <a:schemeClr val="accent5">
                    <a:lumMod val="75000"/>
                  </a:schemeClr>
                </a:solidFill>
              </a:rPr>
              <a:t>poteri</a:t>
            </a:r>
            <a:r>
              <a:rPr lang="de-DE" b="1" dirty="0">
                <a:solidFill>
                  <a:schemeClr val="accent5">
                    <a:lumMod val="75000"/>
                  </a:schemeClr>
                </a:solidFill>
              </a:rPr>
              <a:t> </a:t>
            </a:r>
            <a:r>
              <a:rPr lang="de-DE" b="1" dirty="0" err="1">
                <a:solidFill>
                  <a:schemeClr val="accent5">
                    <a:lumMod val="75000"/>
                  </a:schemeClr>
                </a:solidFill>
              </a:rPr>
              <a:t>autoritativi</a:t>
            </a:r>
            <a:r>
              <a:rPr lang="de-DE" b="1" dirty="0">
                <a:solidFill>
                  <a:schemeClr val="accent5">
                    <a:lumMod val="75000"/>
                  </a:schemeClr>
                </a:solidFill>
              </a:rPr>
              <a:t> o </a:t>
            </a:r>
            <a:r>
              <a:rPr lang="de-DE" b="1" dirty="0" err="1">
                <a:solidFill>
                  <a:schemeClr val="accent5">
                    <a:lumMod val="75000"/>
                  </a:schemeClr>
                </a:solidFill>
              </a:rPr>
              <a:t>negoziali</a:t>
            </a:r>
            <a:r>
              <a:rPr lang="de-DE" b="1" dirty="0">
                <a:solidFill>
                  <a:schemeClr val="accent5">
                    <a:lumMod val="75000"/>
                  </a:schemeClr>
                </a:solidFill>
              </a:rPr>
              <a:t> </a:t>
            </a:r>
            <a:r>
              <a:rPr lang="de-DE" dirty="0">
                <a:solidFill>
                  <a:schemeClr val="accent5">
                    <a:lumMod val="75000"/>
                  </a:schemeClr>
                </a:solidFill>
              </a:rPr>
              <a:t>per conto delle </a:t>
            </a:r>
            <a:r>
              <a:rPr lang="de-DE" dirty="0" err="1">
                <a:solidFill>
                  <a:schemeClr val="accent5">
                    <a:lumMod val="75000"/>
                  </a:schemeClr>
                </a:solidFill>
              </a:rPr>
              <a:t>pubbliche</a:t>
            </a:r>
            <a:r>
              <a:rPr lang="de-DE" dirty="0">
                <a:solidFill>
                  <a:schemeClr val="accent5">
                    <a:lumMod val="75000"/>
                  </a:schemeClr>
                </a:solidFill>
              </a:rPr>
              <a:t> </a:t>
            </a:r>
            <a:r>
              <a:rPr lang="de-DE" dirty="0" err="1">
                <a:solidFill>
                  <a:schemeClr val="accent5">
                    <a:lumMod val="75000"/>
                  </a:schemeClr>
                </a:solidFill>
              </a:rPr>
              <a:t>amministrazioni</a:t>
            </a:r>
            <a:r>
              <a:rPr lang="de-DE" dirty="0">
                <a:solidFill>
                  <a:schemeClr val="accent5">
                    <a:lumMod val="75000"/>
                  </a:schemeClr>
                </a:solidFill>
              </a:rPr>
              <a:t>, </a:t>
            </a:r>
            <a:r>
              <a:rPr lang="de-DE" dirty="0" err="1">
                <a:solidFill>
                  <a:schemeClr val="accent5">
                    <a:lumMod val="75000"/>
                  </a:schemeClr>
                </a:solidFill>
              </a:rPr>
              <a:t>sussiste</a:t>
            </a:r>
            <a:r>
              <a:rPr lang="de-DE" dirty="0">
                <a:solidFill>
                  <a:schemeClr val="accent5">
                    <a:lumMod val="75000"/>
                  </a:schemeClr>
                </a:solidFill>
              </a:rPr>
              <a:t> il </a:t>
            </a:r>
            <a:r>
              <a:rPr lang="de-DE" dirty="0" err="1">
                <a:solidFill>
                  <a:schemeClr val="accent5">
                    <a:lumMod val="75000"/>
                  </a:schemeClr>
                </a:solidFill>
              </a:rPr>
              <a:t>divieto</a:t>
            </a:r>
            <a:r>
              <a:rPr lang="de-DE" dirty="0">
                <a:solidFill>
                  <a:schemeClr val="accent5">
                    <a:lumMod val="75000"/>
                  </a:schemeClr>
                </a:solidFill>
              </a:rPr>
              <a:t> di </a:t>
            </a:r>
            <a:r>
              <a:rPr lang="de-DE" dirty="0" err="1">
                <a:solidFill>
                  <a:schemeClr val="accent5">
                    <a:lumMod val="75000"/>
                  </a:schemeClr>
                </a:solidFill>
              </a:rPr>
              <a:t>svolgere</a:t>
            </a:r>
            <a:r>
              <a:rPr lang="de-DE" dirty="0">
                <a:solidFill>
                  <a:schemeClr val="accent5">
                    <a:lumMod val="75000"/>
                  </a:schemeClr>
                </a:solidFill>
              </a:rPr>
              <a:t> </a:t>
            </a:r>
            <a:r>
              <a:rPr lang="de-DE" dirty="0" err="1">
                <a:solidFill>
                  <a:schemeClr val="accent5">
                    <a:lumMod val="75000"/>
                  </a:schemeClr>
                </a:solidFill>
              </a:rPr>
              <a:t>nei</a:t>
            </a:r>
            <a:r>
              <a:rPr lang="de-DE" dirty="0">
                <a:solidFill>
                  <a:schemeClr val="accent5">
                    <a:lumMod val="75000"/>
                  </a:schemeClr>
                </a:solidFill>
              </a:rPr>
              <a:t> </a:t>
            </a:r>
            <a:r>
              <a:rPr lang="de-DE" b="1" dirty="0" err="1">
                <a:solidFill>
                  <a:schemeClr val="accent5">
                    <a:lumMod val="75000"/>
                  </a:schemeClr>
                </a:solidFill>
              </a:rPr>
              <a:t>tre</a:t>
            </a:r>
            <a:r>
              <a:rPr lang="de-DE" b="1" dirty="0">
                <a:solidFill>
                  <a:schemeClr val="accent5">
                    <a:lumMod val="75000"/>
                  </a:schemeClr>
                </a:solidFill>
              </a:rPr>
              <a:t> </a:t>
            </a:r>
            <a:r>
              <a:rPr lang="de-DE" b="1" dirty="0" err="1">
                <a:solidFill>
                  <a:schemeClr val="accent5">
                    <a:lumMod val="75000"/>
                  </a:schemeClr>
                </a:solidFill>
              </a:rPr>
              <a:t>anni</a:t>
            </a:r>
            <a:r>
              <a:rPr lang="de-DE" b="1" dirty="0">
                <a:solidFill>
                  <a:schemeClr val="accent5">
                    <a:lumMod val="75000"/>
                  </a:schemeClr>
                </a:solidFill>
              </a:rPr>
              <a:t> </a:t>
            </a:r>
            <a:r>
              <a:rPr lang="de-DE" b="1" dirty="0" err="1">
                <a:solidFill>
                  <a:schemeClr val="accent5">
                    <a:lumMod val="75000"/>
                  </a:schemeClr>
                </a:solidFill>
              </a:rPr>
              <a:t>successivi</a:t>
            </a:r>
            <a:r>
              <a:rPr lang="de-DE" b="1" dirty="0">
                <a:solidFill>
                  <a:schemeClr val="accent5">
                    <a:lumMod val="75000"/>
                  </a:schemeClr>
                </a:solidFill>
              </a:rPr>
              <a:t> </a:t>
            </a:r>
            <a:r>
              <a:rPr lang="de-DE" dirty="0">
                <a:solidFill>
                  <a:schemeClr val="accent5">
                    <a:lumMod val="75000"/>
                  </a:schemeClr>
                </a:solidFill>
              </a:rPr>
              <a:t>alla </a:t>
            </a:r>
            <a:r>
              <a:rPr lang="de-DE" dirty="0" err="1">
                <a:solidFill>
                  <a:schemeClr val="accent5">
                    <a:lumMod val="75000"/>
                  </a:schemeClr>
                </a:solidFill>
              </a:rPr>
              <a:t>cessazione</a:t>
            </a:r>
            <a:r>
              <a:rPr lang="de-DE" dirty="0">
                <a:solidFill>
                  <a:schemeClr val="accent5">
                    <a:lumMod val="75000"/>
                  </a:schemeClr>
                </a:solidFill>
              </a:rPr>
              <a:t> del </a:t>
            </a:r>
            <a:r>
              <a:rPr lang="de-DE" dirty="0" err="1">
                <a:solidFill>
                  <a:schemeClr val="accent5">
                    <a:lumMod val="75000"/>
                  </a:schemeClr>
                </a:solidFill>
              </a:rPr>
              <a:t>rapporto</a:t>
            </a:r>
            <a:r>
              <a:rPr lang="de-DE" dirty="0">
                <a:solidFill>
                  <a:schemeClr val="accent5">
                    <a:lumMod val="75000"/>
                  </a:schemeClr>
                </a:solidFill>
              </a:rPr>
              <a:t> di </a:t>
            </a:r>
            <a:r>
              <a:rPr lang="de-DE" dirty="0" err="1">
                <a:solidFill>
                  <a:schemeClr val="accent5">
                    <a:lumMod val="75000"/>
                  </a:schemeClr>
                </a:solidFill>
              </a:rPr>
              <a:t>lavoro</a:t>
            </a:r>
            <a:r>
              <a:rPr lang="de-DE" dirty="0">
                <a:solidFill>
                  <a:schemeClr val="accent5">
                    <a:lumMod val="75000"/>
                  </a:schemeClr>
                </a:solidFill>
              </a:rPr>
              <a:t>, </a:t>
            </a:r>
            <a:r>
              <a:rPr lang="de-DE" b="1" dirty="0" err="1">
                <a:solidFill>
                  <a:schemeClr val="accent5">
                    <a:lumMod val="75000"/>
                  </a:schemeClr>
                </a:solidFill>
              </a:rPr>
              <a:t>attività</a:t>
            </a:r>
            <a:r>
              <a:rPr lang="de-DE" b="1" dirty="0">
                <a:solidFill>
                  <a:schemeClr val="accent5">
                    <a:lumMod val="75000"/>
                  </a:schemeClr>
                </a:solidFill>
              </a:rPr>
              <a:t> </a:t>
            </a:r>
            <a:r>
              <a:rPr lang="de-DE" b="1" dirty="0" err="1">
                <a:solidFill>
                  <a:schemeClr val="accent5">
                    <a:lumMod val="75000"/>
                  </a:schemeClr>
                </a:solidFill>
              </a:rPr>
              <a:t>lavorativa</a:t>
            </a:r>
            <a:r>
              <a:rPr lang="de-DE" b="1" dirty="0">
                <a:solidFill>
                  <a:schemeClr val="accent5">
                    <a:lumMod val="75000"/>
                  </a:schemeClr>
                </a:solidFill>
              </a:rPr>
              <a:t> o professionale</a:t>
            </a:r>
            <a:r>
              <a:rPr lang="de-DE" dirty="0">
                <a:solidFill>
                  <a:schemeClr val="accent5">
                    <a:lumMod val="75000"/>
                  </a:schemeClr>
                </a:solidFill>
              </a:rPr>
              <a:t> </a:t>
            </a:r>
            <a:r>
              <a:rPr lang="de-DE" dirty="0" err="1">
                <a:solidFill>
                  <a:schemeClr val="accent5">
                    <a:lumMod val="75000"/>
                  </a:schemeClr>
                </a:solidFill>
              </a:rPr>
              <a:t>presso</a:t>
            </a:r>
            <a:r>
              <a:rPr lang="de-DE" dirty="0">
                <a:solidFill>
                  <a:schemeClr val="accent5">
                    <a:lumMod val="75000"/>
                  </a:schemeClr>
                </a:solidFill>
              </a:rPr>
              <a:t> i </a:t>
            </a:r>
            <a:r>
              <a:rPr lang="de-DE" b="1" dirty="0" err="1">
                <a:solidFill>
                  <a:schemeClr val="accent5">
                    <a:lumMod val="75000"/>
                  </a:schemeClr>
                </a:solidFill>
              </a:rPr>
              <a:t>soggetti</a:t>
            </a:r>
            <a:r>
              <a:rPr lang="de-DE" b="1" dirty="0">
                <a:solidFill>
                  <a:schemeClr val="accent5">
                    <a:lumMod val="75000"/>
                  </a:schemeClr>
                </a:solidFill>
              </a:rPr>
              <a:t> </a:t>
            </a:r>
            <a:r>
              <a:rPr lang="de-DE" b="1" dirty="0" err="1">
                <a:solidFill>
                  <a:schemeClr val="accent5">
                    <a:lumMod val="75000"/>
                  </a:schemeClr>
                </a:solidFill>
              </a:rPr>
              <a:t>privati</a:t>
            </a:r>
            <a:r>
              <a:rPr lang="de-DE" b="1" dirty="0">
                <a:solidFill>
                  <a:schemeClr val="accent5">
                    <a:lumMod val="75000"/>
                  </a:schemeClr>
                </a:solidFill>
              </a:rPr>
              <a:t> </a:t>
            </a:r>
            <a:r>
              <a:rPr lang="de-DE" b="1" dirty="0" err="1">
                <a:solidFill>
                  <a:schemeClr val="accent5">
                    <a:lumMod val="75000"/>
                  </a:schemeClr>
                </a:solidFill>
              </a:rPr>
              <a:t>destinatari</a:t>
            </a:r>
            <a:r>
              <a:rPr lang="de-DE" b="1" dirty="0">
                <a:solidFill>
                  <a:schemeClr val="accent5">
                    <a:lumMod val="75000"/>
                  </a:schemeClr>
                </a:solidFill>
              </a:rPr>
              <a:t> </a:t>
            </a:r>
            <a:r>
              <a:rPr lang="de-DE" dirty="0" err="1">
                <a:solidFill>
                  <a:schemeClr val="accent5">
                    <a:lumMod val="75000"/>
                  </a:schemeClr>
                </a:solidFill>
              </a:rPr>
              <a:t>dell‘attività</a:t>
            </a:r>
            <a:r>
              <a:rPr lang="de-DE" dirty="0">
                <a:solidFill>
                  <a:schemeClr val="accent5">
                    <a:lumMod val="75000"/>
                  </a:schemeClr>
                </a:solidFill>
              </a:rPr>
              <a:t> </a:t>
            </a:r>
            <a:r>
              <a:rPr lang="de-DE" dirty="0" err="1">
                <a:solidFill>
                  <a:schemeClr val="accent5">
                    <a:lumMod val="75000"/>
                  </a:schemeClr>
                </a:solidFill>
              </a:rPr>
              <a:t>dell‘amministrazione</a:t>
            </a:r>
            <a:r>
              <a:rPr lang="de-DE" dirty="0">
                <a:solidFill>
                  <a:schemeClr val="accent5">
                    <a:lumMod val="75000"/>
                  </a:schemeClr>
                </a:solidFill>
              </a:rPr>
              <a:t> </a:t>
            </a:r>
            <a:r>
              <a:rPr lang="de-DE" dirty="0" err="1">
                <a:solidFill>
                  <a:schemeClr val="accent5">
                    <a:lumMod val="75000"/>
                  </a:schemeClr>
                </a:solidFill>
              </a:rPr>
              <a:t>svolta</a:t>
            </a:r>
            <a:r>
              <a:rPr lang="de-DE" dirty="0">
                <a:solidFill>
                  <a:schemeClr val="accent5">
                    <a:lumMod val="75000"/>
                  </a:schemeClr>
                </a:solidFill>
              </a:rPr>
              <a:t> </a:t>
            </a:r>
            <a:r>
              <a:rPr lang="de-DE" dirty="0" err="1">
                <a:solidFill>
                  <a:schemeClr val="accent5">
                    <a:lumMod val="75000"/>
                  </a:schemeClr>
                </a:solidFill>
              </a:rPr>
              <a:t>attraverso</a:t>
            </a:r>
            <a:r>
              <a:rPr lang="de-DE" dirty="0">
                <a:solidFill>
                  <a:schemeClr val="accent5">
                    <a:lumMod val="75000"/>
                  </a:schemeClr>
                </a:solidFill>
              </a:rPr>
              <a:t> i </a:t>
            </a:r>
            <a:r>
              <a:rPr lang="de-DE" dirty="0" err="1">
                <a:solidFill>
                  <a:schemeClr val="accent5">
                    <a:lumMod val="75000"/>
                  </a:schemeClr>
                </a:solidFill>
              </a:rPr>
              <a:t>medesimi</a:t>
            </a:r>
            <a:r>
              <a:rPr lang="de-DE" dirty="0">
                <a:solidFill>
                  <a:schemeClr val="accent5">
                    <a:lumMod val="75000"/>
                  </a:schemeClr>
                </a:solidFill>
              </a:rPr>
              <a:t> </a:t>
            </a:r>
            <a:r>
              <a:rPr lang="de-DE" dirty="0" err="1">
                <a:solidFill>
                  <a:schemeClr val="accent5">
                    <a:lumMod val="75000"/>
                  </a:schemeClr>
                </a:solidFill>
              </a:rPr>
              <a:t>poteri</a:t>
            </a:r>
            <a:r>
              <a:rPr lang="de-DE" dirty="0">
                <a:solidFill>
                  <a:schemeClr val="accent5">
                    <a:lumMod val="75000"/>
                  </a:schemeClr>
                </a:solidFill>
              </a:rPr>
              <a:t>.</a:t>
            </a:r>
            <a:endParaRPr lang="it-IT" dirty="0">
              <a:solidFill>
                <a:schemeClr val="accent5">
                  <a:lumMod val="75000"/>
                </a:schemeClr>
              </a:solidFill>
            </a:endParaRPr>
          </a:p>
        </p:txBody>
      </p:sp>
    </p:spTree>
    <p:extLst>
      <p:ext uri="{BB962C8B-B14F-4D97-AF65-F5344CB8AC3E}">
        <p14:creationId xmlns:p14="http://schemas.microsoft.com/office/powerpoint/2010/main" val="10993493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it-IT" sz="3200" b="1" dirty="0">
                <a:solidFill>
                  <a:schemeClr val="accent5">
                    <a:lumMod val="75000"/>
                  </a:schemeClr>
                </a:solidFill>
                <a:latin typeface="+mn-lt"/>
              </a:rPr>
              <a:t>La sezione anticorruzione e trasparenza del P.I.A.O.</a:t>
            </a:r>
            <a:br>
              <a:rPr lang="it-IT" sz="3200" b="1" dirty="0">
                <a:solidFill>
                  <a:schemeClr val="accent5">
                    <a:lumMod val="75000"/>
                  </a:schemeClr>
                </a:solidFill>
                <a:latin typeface="+mn-lt"/>
              </a:rPr>
            </a:br>
            <a:r>
              <a:rPr lang="it-IT" sz="3200" dirty="0">
                <a:solidFill>
                  <a:schemeClr val="accent5">
                    <a:lumMod val="75000"/>
                  </a:schemeClr>
                </a:solidFill>
                <a:latin typeface="+mn-lt"/>
              </a:rPr>
              <a:t>Misure preventive generali</a:t>
            </a:r>
            <a:br>
              <a:rPr lang="it-IT" sz="3200" b="1" dirty="0">
                <a:solidFill>
                  <a:schemeClr val="accent5">
                    <a:lumMod val="75000"/>
                  </a:schemeClr>
                </a:solidFill>
                <a:latin typeface="+mn-lt"/>
              </a:rPr>
            </a:br>
            <a:r>
              <a:rPr lang="it-IT" sz="3200" b="1" dirty="0">
                <a:solidFill>
                  <a:schemeClr val="accent5">
                    <a:lumMod val="75000"/>
                  </a:schemeClr>
                </a:solidFill>
                <a:latin typeface="+mn-lt"/>
              </a:rPr>
              <a:t>Misure di gestione del divieto di </a:t>
            </a:r>
            <a:r>
              <a:rPr lang="it-IT" sz="3200" b="1" i="1" dirty="0" err="1">
                <a:solidFill>
                  <a:schemeClr val="accent5">
                    <a:lumMod val="75000"/>
                  </a:schemeClr>
                </a:solidFill>
                <a:latin typeface="+mn-lt"/>
              </a:rPr>
              <a:t>pantouflage</a:t>
            </a:r>
            <a:endParaRPr lang="it-IT" sz="3200" b="1" i="1" dirty="0">
              <a:solidFill>
                <a:schemeClr val="accent5">
                  <a:lumMod val="75000"/>
                </a:schemeClr>
              </a:solidFill>
              <a:latin typeface="+mn-lt"/>
            </a:endParaRPr>
          </a:p>
        </p:txBody>
      </p:sp>
      <p:sp>
        <p:nvSpPr>
          <p:cNvPr id="3" name="Inhaltsplatzhalter 2"/>
          <p:cNvSpPr>
            <a:spLocks noGrp="1"/>
          </p:cNvSpPr>
          <p:nvPr>
            <p:ph idx="1"/>
          </p:nvPr>
        </p:nvSpPr>
        <p:spPr>
          <a:xfrm>
            <a:off x="838200" y="1825625"/>
            <a:ext cx="10515600" cy="3371355"/>
          </a:xfrm>
        </p:spPr>
        <p:txBody>
          <a:bodyPr>
            <a:normAutofit/>
          </a:bodyPr>
          <a:lstStyle/>
          <a:p>
            <a:pPr marL="0" indent="0">
              <a:buNone/>
            </a:pPr>
            <a:r>
              <a:rPr lang="de-DE" dirty="0">
                <a:solidFill>
                  <a:schemeClr val="accent5">
                    <a:lumMod val="75000"/>
                  </a:schemeClr>
                </a:solidFill>
              </a:rPr>
              <a:t>In </a:t>
            </a:r>
            <a:r>
              <a:rPr lang="de-DE" dirty="0" err="1">
                <a:solidFill>
                  <a:schemeClr val="accent5">
                    <a:lumMod val="75000"/>
                  </a:schemeClr>
                </a:solidFill>
              </a:rPr>
              <a:t>caso</a:t>
            </a:r>
            <a:r>
              <a:rPr lang="de-DE" dirty="0">
                <a:solidFill>
                  <a:schemeClr val="accent5">
                    <a:lumMod val="75000"/>
                  </a:schemeClr>
                </a:solidFill>
              </a:rPr>
              <a:t> di </a:t>
            </a:r>
            <a:r>
              <a:rPr lang="de-DE" dirty="0" err="1">
                <a:solidFill>
                  <a:schemeClr val="accent5">
                    <a:lumMod val="75000"/>
                  </a:schemeClr>
                </a:solidFill>
              </a:rPr>
              <a:t>violazione</a:t>
            </a:r>
            <a:r>
              <a:rPr lang="de-DE" dirty="0">
                <a:solidFill>
                  <a:schemeClr val="accent5">
                    <a:lumMod val="75000"/>
                  </a:schemeClr>
                </a:solidFill>
              </a:rPr>
              <a:t> del </a:t>
            </a:r>
            <a:r>
              <a:rPr lang="de-DE" dirty="0" err="1">
                <a:solidFill>
                  <a:schemeClr val="accent5">
                    <a:lumMod val="75000"/>
                  </a:schemeClr>
                </a:solidFill>
              </a:rPr>
              <a:t>divieto</a:t>
            </a:r>
            <a:r>
              <a:rPr lang="de-DE" dirty="0">
                <a:solidFill>
                  <a:schemeClr val="accent5">
                    <a:lumMod val="75000"/>
                  </a:schemeClr>
                </a:solidFill>
              </a:rPr>
              <a:t> di </a:t>
            </a:r>
            <a:r>
              <a:rPr lang="de-DE" i="1" dirty="0" err="1">
                <a:solidFill>
                  <a:schemeClr val="accent5">
                    <a:lumMod val="75000"/>
                  </a:schemeClr>
                </a:solidFill>
              </a:rPr>
              <a:t>pantouflage</a:t>
            </a:r>
            <a:r>
              <a:rPr lang="de-DE" dirty="0">
                <a:solidFill>
                  <a:schemeClr val="accent5">
                    <a:lumMod val="75000"/>
                  </a:schemeClr>
                </a:solidFill>
              </a:rPr>
              <a:t> </a:t>
            </a:r>
            <a:r>
              <a:rPr lang="de-DE" dirty="0" err="1">
                <a:solidFill>
                  <a:schemeClr val="accent5">
                    <a:lumMod val="75000"/>
                  </a:schemeClr>
                </a:solidFill>
              </a:rPr>
              <a:t>sono</a:t>
            </a:r>
            <a:r>
              <a:rPr lang="de-DE" dirty="0">
                <a:solidFill>
                  <a:schemeClr val="accent5">
                    <a:lumMod val="75000"/>
                  </a:schemeClr>
                </a:solidFill>
              </a:rPr>
              <a:t> </a:t>
            </a:r>
            <a:r>
              <a:rPr lang="de-DE" dirty="0" err="1">
                <a:solidFill>
                  <a:schemeClr val="accent5">
                    <a:lumMod val="75000"/>
                  </a:schemeClr>
                </a:solidFill>
              </a:rPr>
              <a:t>previste</a:t>
            </a:r>
            <a:r>
              <a:rPr lang="de-DE" dirty="0">
                <a:solidFill>
                  <a:schemeClr val="accent5">
                    <a:lumMod val="75000"/>
                  </a:schemeClr>
                </a:solidFill>
              </a:rPr>
              <a:t> </a:t>
            </a:r>
            <a:r>
              <a:rPr lang="de-DE" dirty="0" err="1">
                <a:solidFill>
                  <a:schemeClr val="accent5">
                    <a:lumMod val="75000"/>
                  </a:schemeClr>
                </a:solidFill>
              </a:rPr>
              <a:t>specifiche</a:t>
            </a:r>
            <a:r>
              <a:rPr lang="de-DE" dirty="0">
                <a:solidFill>
                  <a:schemeClr val="accent5">
                    <a:lumMod val="75000"/>
                  </a:schemeClr>
                </a:solidFill>
              </a:rPr>
              <a:t> </a:t>
            </a:r>
            <a:r>
              <a:rPr lang="de-DE" b="1" dirty="0" err="1">
                <a:solidFill>
                  <a:schemeClr val="accent5">
                    <a:lumMod val="75000"/>
                  </a:schemeClr>
                </a:solidFill>
              </a:rPr>
              <a:t>sanzioni</a:t>
            </a:r>
            <a:r>
              <a:rPr lang="de-DE" dirty="0">
                <a:solidFill>
                  <a:schemeClr val="accent5">
                    <a:lumMod val="75000"/>
                  </a:schemeClr>
                </a:solidFill>
              </a:rPr>
              <a:t>:</a:t>
            </a:r>
          </a:p>
          <a:p>
            <a:pPr lvl="1" algn="just"/>
            <a:r>
              <a:rPr lang="de-DE" dirty="0">
                <a:solidFill>
                  <a:schemeClr val="accent5">
                    <a:lumMod val="75000"/>
                  </a:schemeClr>
                </a:solidFill>
              </a:rPr>
              <a:t>i </a:t>
            </a:r>
            <a:r>
              <a:rPr lang="de-DE" b="1" dirty="0" err="1">
                <a:solidFill>
                  <a:schemeClr val="accent5">
                    <a:lumMod val="75000"/>
                  </a:schemeClr>
                </a:solidFill>
              </a:rPr>
              <a:t>contratti</a:t>
            </a:r>
            <a:r>
              <a:rPr lang="de-DE" b="1" dirty="0">
                <a:solidFill>
                  <a:schemeClr val="accent5">
                    <a:lumMod val="75000"/>
                  </a:schemeClr>
                </a:solidFill>
              </a:rPr>
              <a:t> di </a:t>
            </a:r>
            <a:r>
              <a:rPr lang="de-DE" b="1" dirty="0" err="1">
                <a:solidFill>
                  <a:schemeClr val="accent5">
                    <a:lumMod val="75000"/>
                  </a:schemeClr>
                </a:solidFill>
              </a:rPr>
              <a:t>lavoro</a:t>
            </a:r>
            <a:r>
              <a:rPr lang="de-DE" b="1" dirty="0">
                <a:solidFill>
                  <a:schemeClr val="accent5">
                    <a:lumMod val="75000"/>
                  </a:schemeClr>
                </a:solidFill>
              </a:rPr>
              <a:t> </a:t>
            </a:r>
            <a:r>
              <a:rPr lang="de-DE" dirty="0" err="1">
                <a:solidFill>
                  <a:schemeClr val="accent5">
                    <a:lumMod val="75000"/>
                  </a:schemeClr>
                </a:solidFill>
              </a:rPr>
              <a:t>conclusi</a:t>
            </a:r>
            <a:r>
              <a:rPr lang="de-DE" dirty="0">
                <a:solidFill>
                  <a:schemeClr val="accent5">
                    <a:lumMod val="75000"/>
                  </a:schemeClr>
                </a:solidFill>
              </a:rPr>
              <a:t> e </a:t>
            </a:r>
            <a:r>
              <a:rPr lang="de-DE" dirty="0" err="1">
                <a:solidFill>
                  <a:schemeClr val="accent5">
                    <a:lumMod val="75000"/>
                  </a:schemeClr>
                </a:solidFill>
              </a:rPr>
              <a:t>gli</a:t>
            </a:r>
            <a:r>
              <a:rPr lang="de-DE" dirty="0">
                <a:solidFill>
                  <a:schemeClr val="accent5">
                    <a:lumMod val="75000"/>
                  </a:schemeClr>
                </a:solidFill>
              </a:rPr>
              <a:t> </a:t>
            </a:r>
            <a:r>
              <a:rPr lang="de-DE" b="1" dirty="0" err="1">
                <a:solidFill>
                  <a:schemeClr val="accent5">
                    <a:lumMod val="75000"/>
                  </a:schemeClr>
                </a:solidFill>
              </a:rPr>
              <a:t>incarichi</a:t>
            </a:r>
            <a:r>
              <a:rPr lang="de-DE" b="1" dirty="0">
                <a:solidFill>
                  <a:schemeClr val="accent5">
                    <a:lumMod val="75000"/>
                  </a:schemeClr>
                </a:solidFill>
              </a:rPr>
              <a:t> </a:t>
            </a:r>
            <a:r>
              <a:rPr lang="de-DE" b="1" dirty="0" err="1">
                <a:solidFill>
                  <a:schemeClr val="accent5">
                    <a:lumMod val="75000"/>
                  </a:schemeClr>
                </a:solidFill>
              </a:rPr>
              <a:t>conferiti</a:t>
            </a:r>
            <a:r>
              <a:rPr lang="de-DE" b="1" dirty="0">
                <a:solidFill>
                  <a:schemeClr val="accent5">
                    <a:lumMod val="75000"/>
                  </a:schemeClr>
                </a:solidFill>
              </a:rPr>
              <a:t> </a:t>
            </a:r>
            <a:r>
              <a:rPr lang="de-DE" dirty="0">
                <a:solidFill>
                  <a:schemeClr val="accent5">
                    <a:lumMod val="75000"/>
                  </a:schemeClr>
                </a:solidFill>
              </a:rPr>
              <a:t>in </a:t>
            </a:r>
            <a:r>
              <a:rPr lang="de-DE" dirty="0" err="1">
                <a:solidFill>
                  <a:schemeClr val="accent5">
                    <a:lumMod val="75000"/>
                  </a:schemeClr>
                </a:solidFill>
              </a:rPr>
              <a:t>violazione</a:t>
            </a:r>
            <a:r>
              <a:rPr lang="de-DE" dirty="0">
                <a:solidFill>
                  <a:schemeClr val="accent5">
                    <a:lumMod val="75000"/>
                  </a:schemeClr>
                </a:solidFill>
              </a:rPr>
              <a:t> del </a:t>
            </a:r>
            <a:r>
              <a:rPr lang="de-DE" dirty="0" err="1">
                <a:solidFill>
                  <a:schemeClr val="accent5">
                    <a:lumMod val="75000"/>
                  </a:schemeClr>
                </a:solidFill>
              </a:rPr>
              <a:t>divieto</a:t>
            </a:r>
            <a:r>
              <a:rPr lang="de-DE" dirty="0">
                <a:solidFill>
                  <a:schemeClr val="accent5">
                    <a:lumMod val="75000"/>
                  </a:schemeClr>
                </a:solidFill>
              </a:rPr>
              <a:t> </a:t>
            </a:r>
            <a:r>
              <a:rPr lang="de-DE" dirty="0" err="1">
                <a:solidFill>
                  <a:schemeClr val="accent5">
                    <a:lumMod val="75000"/>
                  </a:schemeClr>
                </a:solidFill>
              </a:rPr>
              <a:t>sono</a:t>
            </a:r>
            <a:r>
              <a:rPr lang="de-DE" dirty="0">
                <a:solidFill>
                  <a:schemeClr val="accent5">
                    <a:lumMod val="75000"/>
                  </a:schemeClr>
                </a:solidFill>
              </a:rPr>
              <a:t> </a:t>
            </a:r>
            <a:r>
              <a:rPr lang="de-DE" b="1" dirty="0" err="1">
                <a:solidFill>
                  <a:schemeClr val="accent5">
                    <a:lumMod val="75000"/>
                  </a:schemeClr>
                </a:solidFill>
              </a:rPr>
              <a:t>nulli</a:t>
            </a:r>
            <a:endParaRPr lang="de-DE" b="1" dirty="0">
              <a:solidFill>
                <a:schemeClr val="accent5">
                  <a:lumMod val="75000"/>
                </a:schemeClr>
              </a:solidFill>
            </a:endParaRPr>
          </a:p>
          <a:p>
            <a:pPr lvl="1" algn="just"/>
            <a:r>
              <a:rPr lang="de-DE" dirty="0">
                <a:solidFill>
                  <a:schemeClr val="accent5">
                    <a:lumMod val="75000"/>
                  </a:schemeClr>
                </a:solidFill>
              </a:rPr>
              <a:t>i </a:t>
            </a:r>
            <a:r>
              <a:rPr lang="de-DE" dirty="0" err="1">
                <a:solidFill>
                  <a:schemeClr val="accent5">
                    <a:lumMod val="75000"/>
                  </a:schemeClr>
                </a:solidFill>
              </a:rPr>
              <a:t>soggetti</a:t>
            </a:r>
            <a:r>
              <a:rPr lang="de-DE" dirty="0">
                <a:solidFill>
                  <a:schemeClr val="accent5">
                    <a:lumMod val="75000"/>
                  </a:schemeClr>
                </a:solidFill>
              </a:rPr>
              <a:t> </a:t>
            </a:r>
            <a:r>
              <a:rPr lang="de-DE" dirty="0" err="1">
                <a:solidFill>
                  <a:schemeClr val="accent5">
                    <a:lumMod val="75000"/>
                  </a:schemeClr>
                </a:solidFill>
              </a:rPr>
              <a:t>privati</a:t>
            </a:r>
            <a:r>
              <a:rPr lang="de-DE" dirty="0">
                <a:solidFill>
                  <a:schemeClr val="accent5">
                    <a:lumMod val="75000"/>
                  </a:schemeClr>
                </a:solidFill>
              </a:rPr>
              <a:t> </a:t>
            </a:r>
            <a:r>
              <a:rPr lang="de-DE" dirty="0" err="1">
                <a:solidFill>
                  <a:schemeClr val="accent5">
                    <a:lumMod val="75000"/>
                  </a:schemeClr>
                </a:solidFill>
              </a:rPr>
              <a:t>che</a:t>
            </a:r>
            <a:r>
              <a:rPr lang="de-DE" dirty="0">
                <a:solidFill>
                  <a:schemeClr val="accent5">
                    <a:lumMod val="75000"/>
                  </a:schemeClr>
                </a:solidFill>
              </a:rPr>
              <a:t> </a:t>
            </a:r>
            <a:r>
              <a:rPr lang="de-DE" dirty="0" err="1">
                <a:solidFill>
                  <a:schemeClr val="accent5">
                    <a:lumMod val="75000"/>
                  </a:schemeClr>
                </a:solidFill>
              </a:rPr>
              <a:t>hanno</a:t>
            </a:r>
            <a:r>
              <a:rPr lang="de-DE" dirty="0">
                <a:solidFill>
                  <a:schemeClr val="accent5">
                    <a:lumMod val="75000"/>
                  </a:schemeClr>
                </a:solidFill>
              </a:rPr>
              <a:t> </a:t>
            </a:r>
            <a:r>
              <a:rPr lang="de-DE" dirty="0" err="1">
                <a:solidFill>
                  <a:schemeClr val="accent5">
                    <a:lumMod val="75000"/>
                  </a:schemeClr>
                </a:solidFill>
              </a:rPr>
              <a:t>concluso</a:t>
            </a:r>
            <a:r>
              <a:rPr lang="de-DE" dirty="0">
                <a:solidFill>
                  <a:schemeClr val="accent5">
                    <a:lumMod val="75000"/>
                  </a:schemeClr>
                </a:solidFill>
              </a:rPr>
              <a:t> </a:t>
            </a:r>
            <a:r>
              <a:rPr lang="de-DE" dirty="0" err="1">
                <a:solidFill>
                  <a:schemeClr val="accent5">
                    <a:lumMod val="75000"/>
                  </a:schemeClr>
                </a:solidFill>
              </a:rPr>
              <a:t>contratti</a:t>
            </a:r>
            <a:r>
              <a:rPr lang="de-DE" dirty="0">
                <a:solidFill>
                  <a:schemeClr val="accent5">
                    <a:lumMod val="75000"/>
                  </a:schemeClr>
                </a:solidFill>
              </a:rPr>
              <a:t> o </a:t>
            </a:r>
            <a:r>
              <a:rPr lang="de-DE" dirty="0" err="1">
                <a:solidFill>
                  <a:schemeClr val="accent5">
                    <a:lumMod val="75000"/>
                  </a:schemeClr>
                </a:solidFill>
              </a:rPr>
              <a:t>conferito</a:t>
            </a:r>
            <a:r>
              <a:rPr lang="de-DE" dirty="0">
                <a:solidFill>
                  <a:schemeClr val="accent5">
                    <a:lumMod val="75000"/>
                  </a:schemeClr>
                </a:solidFill>
              </a:rPr>
              <a:t> </a:t>
            </a:r>
            <a:r>
              <a:rPr lang="de-DE" dirty="0" err="1">
                <a:solidFill>
                  <a:schemeClr val="accent5">
                    <a:lumMod val="75000"/>
                  </a:schemeClr>
                </a:solidFill>
              </a:rPr>
              <a:t>incarichi</a:t>
            </a:r>
            <a:r>
              <a:rPr lang="de-DE" dirty="0">
                <a:solidFill>
                  <a:schemeClr val="accent5">
                    <a:lumMod val="75000"/>
                  </a:schemeClr>
                </a:solidFill>
              </a:rPr>
              <a:t> in </a:t>
            </a:r>
            <a:r>
              <a:rPr lang="de-DE" dirty="0" err="1">
                <a:solidFill>
                  <a:schemeClr val="accent5">
                    <a:lumMod val="75000"/>
                  </a:schemeClr>
                </a:solidFill>
              </a:rPr>
              <a:t>violazione</a:t>
            </a:r>
            <a:r>
              <a:rPr lang="de-DE" dirty="0">
                <a:solidFill>
                  <a:schemeClr val="accent5">
                    <a:lumMod val="75000"/>
                  </a:schemeClr>
                </a:solidFill>
              </a:rPr>
              <a:t> del </a:t>
            </a:r>
            <a:r>
              <a:rPr lang="de-DE" dirty="0" err="1">
                <a:solidFill>
                  <a:schemeClr val="accent5">
                    <a:lumMod val="75000"/>
                  </a:schemeClr>
                </a:solidFill>
              </a:rPr>
              <a:t>divieto</a:t>
            </a:r>
            <a:r>
              <a:rPr lang="de-DE" dirty="0">
                <a:solidFill>
                  <a:schemeClr val="accent5">
                    <a:lumMod val="75000"/>
                  </a:schemeClr>
                </a:solidFill>
              </a:rPr>
              <a:t> </a:t>
            </a:r>
            <a:r>
              <a:rPr lang="de-DE" b="1" dirty="0">
                <a:solidFill>
                  <a:schemeClr val="accent5">
                    <a:lumMod val="75000"/>
                  </a:schemeClr>
                </a:solidFill>
              </a:rPr>
              <a:t>non </a:t>
            </a:r>
            <a:r>
              <a:rPr lang="de-DE" b="1" dirty="0" err="1">
                <a:solidFill>
                  <a:schemeClr val="accent5">
                    <a:lumMod val="75000"/>
                  </a:schemeClr>
                </a:solidFill>
              </a:rPr>
              <a:t>possono</a:t>
            </a:r>
            <a:r>
              <a:rPr lang="de-DE" b="1" dirty="0">
                <a:solidFill>
                  <a:schemeClr val="accent5">
                    <a:lumMod val="75000"/>
                  </a:schemeClr>
                </a:solidFill>
              </a:rPr>
              <a:t> </a:t>
            </a:r>
            <a:r>
              <a:rPr lang="de-DE" b="1" dirty="0" err="1">
                <a:solidFill>
                  <a:schemeClr val="accent5">
                    <a:lumMod val="75000"/>
                  </a:schemeClr>
                </a:solidFill>
              </a:rPr>
              <a:t>contrattare</a:t>
            </a:r>
            <a:r>
              <a:rPr lang="de-DE" b="1" dirty="0">
                <a:solidFill>
                  <a:schemeClr val="accent5">
                    <a:lumMod val="75000"/>
                  </a:schemeClr>
                </a:solidFill>
              </a:rPr>
              <a:t> </a:t>
            </a:r>
            <a:r>
              <a:rPr lang="de-DE" b="1" dirty="0" err="1">
                <a:solidFill>
                  <a:schemeClr val="accent5">
                    <a:lumMod val="75000"/>
                  </a:schemeClr>
                </a:solidFill>
              </a:rPr>
              <a:t>con</a:t>
            </a:r>
            <a:r>
              <a:rPr lang="de-DE" b="1" dirty="0">
                <a:solidFill>
                  <a:schemeClr val="accent5">
                    <a:lumMod val="75000"/>
                  </a:schemeClr>
                </a:solidFill>
              </a:rPr>
              <a:t> la P.A. </a:t>
            </a:r>
            <a:r>
              <a:rPr lang="de-DE" dirty="0">
                <a:solidFill>
                  <a:schemeClr val="accent5">
                    <a:lumMod val="75000"/>
                  </a:schemeClr>
                </a:solidFill>
              </a:rPr>
              <a:t>per i </a:t>
            </a:r>
            <a:r>
              <a:rPr lang="de-DE" dirty="0" err="1">
                <a:solidFill>
                  <a:schemeClr val="accent5">
                    <a:lumMod val="75000"/>
                  </a:schemeClr>
                </a:solidFill>
              </a:rPr>
              <a:t>successivi</a:t>
            </a:r>
            <a:r>
              <a:rPr lang="de-DE" dirty="0">
                <a:solidFill>
                  <a:schemeClr val="accent5">
                    <a:lumMod val="75000"/>
                  </a:schemeClr>
                </a:solidFill>
              </a:rPr>
              <a:t> </a:t>
            </a:r>
            <a:r>
              <a:rPr lang="de-DE" dirty="0" err="1">
                <a:solidFill>
                  <a:schemeClr val="accent5">
                    <a:lumMod val="75000"/>
                  </a:schemeClr>
                </a:solidFill>
              </a:rPr>
              <a:t>tre</a:t>
            </a:r>
            <a:r>
              <a:rPr lang="de-DE" dirty="0">
                <a:solidFill>
                  <a:schemeClr val="accent5">
                    <a:lumMod val="75000"/>
                  </a:schemeClr>
                </a:solidFill>
              </a:rPr>
              <a:t> </a:t>
            </a:r>
            <a:r>
              <a:rPr lang="de-DE" dirty="0" err="1">
                <a:solidFill>
                  <a:schemeClr val="accent5">
                    <a:lumMod val="75000"/>
                  </a:schemeClr>
                </a:solidFill>
              </a:rPr>
              <a:t>anni</a:t>
            </a:r>
            <a:r>
              <a:rPr lang="de-DE" dirty="0">
                <a:solidFill>
                  <a:schemeClr val="accent5">
                    <a:lumMod val="75000"/>
                  </a:schemeClr>
                </a:solidFill>
              </a:rPr>
              <a:t> e </a:t>
            </a:r>
            <a:r>
              <a:rPr lang="de-DE" dirty="0" err="1">
                <a:solidFill>
                  <a:schemeClr val="accent5">
                    <a:lumMod val="75000"/>
                  </a:schemeClr>
                </a:solidFill>
              </a:rPr>
              <a:t>hanno</a:t>
            </a:r>
            <a:r>
              <a:rPr lang="de-DE" dirty="0">
                <a:solidFill>
                  <a:schemeClr val="accent5">
                    <a:lumMod val="75000"/>
                  </a:schemeClr>
                </a:solidFill>
              </a:rPr>
              <a:t> </a:t>
            </a:r>
            <a:r>
              <a:rPr lang="de-DE" dirty="0" err="1">
                <a:solidFill>
                  <a:schemeClr val="accent5">
                    <a:lumMod val="75000"/>
                  </a:schemeClr>
                </a:solidFill>
              </a:rPr>
              <a:t>l‘</a:t>
            </a:r>
            <a:r>
              <a:rPr lang="de-DE" b="1" dirty="0" err="1">
                <a:solidFill>
                  <a:schemeClr val="accent5">
                    <a:lumMod val="75000"/>
                  </a:schemeClr>
                </a:solidFill>
              </a:rPr>
              <a:t>obbligo</a:t>
            </a:r>
            <a:r>
              <a:rPr lang="de-DE" b="1" dirty="0">
                <a:solidFill>
                  <a:schemeClr val="accent5">
                    <a:lumMod val="75000"/>
                  </a:schemeClr>
                </a:solidFill>
              </a:rPr>
              <a:t> di </a:t>
            </a:r>
            <a:r>
              <a:rPr lang="de-DE" b="1" dirty="0" err="1">
                <a:solidFill>
                  <a:schemeClr val="accent5">
                    <a:lumMod val="75000"/>
                  </a:schemeClr>
                </a:solidFill>
              </a:rPr>
              <a:t>restituire</a:t>
            </a:r>
            <a:r>
              <a:rPr lang="de-DE" b="1" dirty="0">
                <a:solidFill>
                  <a:schemeClr val="accent5">
                    <a:lumMod val="75000"/>
                  </a:schemeClr>
                </a:solidFill>
              </a:rPr>
              <a:t> i </a:t>
            </a:r>
            <a:r>
              <a:rPr lang="de-DE" b="1" dirty="0" err="1">
                <a:solidFill>
                  <a:schemeClr val="accent5">
                    <a:lumMod val="75000"/>
                  </a:schemeClr>
                </a:solidFill>
              </a:rPr>
              <a:t>compensi</a:t>
            </a:r>
            <a:r>
              <a:rPr lang="de-DE" b="1" dirty="0">
                <a:solidFill>
                  <a:schemeClr val="accent5">
                    <a:lumMod val="75000"/>
                  </a:schemeClr>
                </a:solidFill>
              </a:rPr>
              <a:t> </a:t>
            </a:r>
            <a:r>
              <a:rPr lang="de-DE" dirty="0" err="1">
                <a:solidFill>
                  <a:schemeClr val="accent5">
                    <a:lumMod val="75000"/>
                  </a:schemeClr>
                </a:solidFill>
              </a:rPr>
              <a:t>eventualmente</a:t>
            </a:r>
            <a:r>
              <a:rPr lang="de-DE" dirty="0">
                <a:solidFill>
                  <a:schemeClr val="accent5">
                    <a:lumMod val="75000"/>
                  </a:schemeClr>
                </a:solidFill>
              </a:rPr>
              <a:t> </a:t>
            </a:r>
            <a:r>
              <a:rPr lang="de-DE" dirty="0" err="1">
                <a:solidFill>
                  <a:schemeClr val="accent5">
                    <a:lumMod val="75000"/>
                  </a:schemeClr>
                </a:solidFill>
              </a:rPr>
              <a:t>percepiti</a:t>
            </a:r>
            <a:r>
              <a:rPr lang="de-DE" dirty="0">
                <a:solidFill>
                  <a:schemeClr val="accent5">
                    <a:lumMod val="75000"/>
                  </a:schemeClr>
                </a:solidFill>
              </a:rPr>
              <a:t> e </a:t>
            </a:r>
            <a:r>
              <a:rPr lang="de-DE" dirty="0" err="1">
                <a:solidFill>
                  <a:schemeClr val="accent5">
                    <a:lumMod val="75000"/>
                  </a:schemeClr>
                </a:solidFill>
              </a:rPr>
              <a:t>accertati</a:t>
            </a:r>
            <a:r>
              <a:rPr lang="de-DE" dirty="0">
                <a:solidFill>
                  <a:schemeClr val="accent5">
                    <a:lumMod val="75000"/>
                  </a:schemeClr>
                </a:solidFill>
              </a:rPr>
              <a:t>, </a:t>
            </a:r>
            <a:r>
              <a:rPr lang="de-DE" dirty="0" err="1">
                <a:solidFill>
                  <a:schemeClr val="accent5">
                    <a:lumMod val="75000"/>
                  </a:schemeClr>
                </a:solidFill>
              </a:rPr>
              <a:t>riferiti</a:t>
            </a:r>
            <a:r>
              <a:rPr lang="de-DE" dirty="0">
                <a:solidFill>
                  <a:schemeClr val="accent5">
                    <a:lumMod val="75000"/>
                  </a:schemeClr>
                </a:solidFill>
              </a:rPr>
              <a:t> a </a:t>
            </a:r>
            <a:r>
              <a:rPr lang="de-DE" dirty="0" err="1">
                <a:solidFill>
                  <a:schemeClr val="accent5">
                    <a:lumMod val="75000"/>
                  </a:schemeClr>
                </a:solidFill>
              </a:rPr>
              <a:t>detti</a:t>
            </a:r>
            <a:r>
              <a:rPr lang="de-DE" dirty="0">
                <a:solidFill>
                  <a:schemeClr val="accent5">
                    <a:lumMod val="75000"/>
                  </a:schemeClr>
                </a:solidFill>
              </a:rPr>
              <a:t> </a:t>
            </a:r>
            <a:r>
              <a:rPr lang="de-DE" dirty="0" err="1">
                <a:solidFill>
                  <a:schemeClr val="accent5">
                    <a:lumMod val="75000"/>
                  </a:schemeClr>
                </a:solidFill>
              </a:rPr>
              <a:t>contratti</a:t>
            </a:r>
            <a:r>
              <a:rPr lang="de-DE" dirty="0">
                <a:solidFill>
                  <a:schemeClr val="accent5">
                    <a:lumMod val="75000"/>
                  </a:schemeClr>
                </a:solidFill>
              </a:rPr>
              <a:t> o </a:t>
            </a:r>
            <a:r>
              <a:rPr lang="de-DE" dirty="0" err="1">
                <a:solidFill>
                  <a:schemeClr val="accent5">
                    <a:lumMod val="75000"/>
                  </a:schemeClr>
                </a:solidFill>
              </a:rPr>
              <a:t>incarichi</a:t>
            </a:r>
            <a:r>
              <a:rPr lang="de-DE" dirty="0">
                <a:solidFill>
                  <a:schemeClr val="accent5">
                    <a:lumMod val="75000"/>
                  </a:schemeClr>
                </a:solidFill>
              </a:rPr>
              <a:t>.</a:t>
            </a:r>
          </a:p>
        </p:txBody>
      </p:sp>
    </p:spTree>
    <p:extLst>
      <p:ext uri="{BB962C8B-B14F-4D97-AF65-F5344CB8AC3E}">
        <p14:creationId xmlns:p14="http://schemas.microsoft.com/office/powerpoint/2010/main" val="373940178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it-IT" sz="3200" b="1" dirty="0">
                <a:solidFill>
                  <a:schemeClr val="accent5">
                    <a:lumMod val="75000"/>
                  </a:schemeClr>
                </a:solidFill>
                <a:latin typeface="+mn-lt"/>
              </a:rPr>
              <a:t>La sezione anticorruzione e trasparenza del P.I.A.O.</a:t>
            </a:r>
            <a:br>
              <a:rPr lang="it-IT" sz="3200" b="1" dirty="0">
                <a:solidFill>
                  <a:schemeClr val="accent5">
                    <a:lumMod val="75000"/>
                  </a:schemeClr>
                </a:solidFill>
                <a:latin typeface="+mn-lt"/>
              </a:rPr>
            </a:br>
            <a:r>
              <a:rPr lang="it-IT" sz="3200" dirty="0">
                <a:solidFill>
                  <a:schemeClr val="accent5">
                    <a:lumMod val="75000"/>
                  </a:schemeClr>
                </a:solidFill>
                <a:latin typeface="+mn-lt"/>
              </a:rPr>
              <a:t>Misure preventive generali</a:t>
            </a:r>
            <a:br>
              <a:rPr lang="it-IT" sz="3200" b="1" dirty="0">
                <a:solidFill>
                  <a:schemeClr val="accent5">
                    <a:lumMod val="75000"/>
                  </a:schemeClr>
                </a:solidFill>
                <a:latin typeface="+mn-lt"/>
              </a:rPr>
            </a:br>
            <a:r>
              <a:rPr lang="it-IT" sz="3200" b="1" dirty="0">
                <a:solidFill>
                  <a:schemeClr val="accent5">
                    <a:lumMod val="75000"/>
                  </a:schemeClr>
                </a:solidFill>
                <a:latin typeface="+mn-lt"/>
              </a:rPr>
              <a:t>Misure di gestione del divieto di </a:t>
            </a:r>
            <a:r>
              <a:rPr lang="it-IT" sz="3200" b="1" i="1" dirty="0" err="1">
                <a:solidFill>
                  <a:schemeClr val="accent5">
                    <a:lumMod val="75000"/>
                  </a:schemeClr>
                </a:solidFill>
                <a:latin typeface="+mn-lt"/>
              </a:rPr>
              <a:t>pantouflage</a:t>
            </a:r>
            <a:endParaRPr lang="it-IT" sz="3200" b="1" i="1" dirty="0">
              <a:solidFill>
                <a:schemeClr val="accent5">
                  <a:lumMod val="75000"/>
                </a:schemeClr>
              </a:solidFill>
              <a:latin typeface="+mn-lt"/>
            </a:endParaRPr>
          </a:p>
        </p:txBody>
      </p:sp>
      <p:sp>
        <p:nvSpPr>
          <p:cNvPr id="3" name="Inhaltsplatzhalter 2"/>
          <p:cNvSpPr>
            <a:spLocks noGrp="1"/>
          </p:cNvSpPr>
          <p:nvPr>
            <p:ph idx="1"/>
          </p:nvPr>
        </p:nvSpPr>
        <p:spPr>
          <a:xfrm>
            <a:off x="838200" y="1825625"/>
            <a:ext cx="10515600" cy="3438467"/>
          </a:xfrm>
        </p:spPr>
        <p:txBody>
          <a:bodyPr>
            <a:normAutofit/>
          </a:bodyPr>
          <a:lstStyle/>
          <a:p>
            <a:pPr marL="0" indent="0" algn="just">
              <a:buNone/>
            </a:pPr>
            <a:r>
              <a:rPr lang="de-DE" dirty="0" err="1">
                <a:solidFill>
                  <a:schemeClr val="accent5">
                    <a:lumMod val="75000"/>
                  </a:schemeClr>
                </a:solidFill>
              </a:rPr>
              <a:t>Esercizio</a:t>
            </a:r>
            <a:r>
              <a:rPr lang="de-DE" dirty="0">
                <a:solidFill>
                  <a:schemeClr val="accent5">
                    <a:lumMod val="75000"/>
                  </a:schemeClr>
                </a:solidFill>
              </a:rPr>
              <a:t> di </a:t>
            </a:r>
            <a:r>
              <a:rPr lang="de-DE" b="1" dirty="0" err="1">
                <a:solidFill>
                  <a:schemeClr val="accent5">
                    <a:lumMod val="75000"/>
                  </a:schemeClr>
                </a:solidFill>
              </a:rPr>
              <a:t>poteri</a:t>
            </a:r>
            <a:r>
              <a:rPr lang="de-DE" b="1" dirty="0">
                <a:solidFill>
                  <a:schemeClr val="accent5">
                    <a:lumMod val="75000"/>
                  </a:schemeClr>
                </a:solidFill>
              </a:rPr>
              <a:t> </a:t>
            </a:r>
            <a:r>
              <a:rPr lang="de-DE" b="1" dirty="0" err="1">
                <a:solidFill>
                  <a:schemeClr val="accent5">
                    <a:lumMod val="75000"/>
                  </a:schemeClr>
                </a:solidFill>
              </a:rPr>
              <a:t>autoritativi</a:t>
            </a:r>
            <a:r>
              <a:rPr lang="de-DE" b="1" dirty="0">
                <a:solidFill>
                  <a:schemeClr val="accent5">
                    <a:lumMod val="75000"/>
                  </a:schemeClr>
                </a:solidFill>
              </a:rPr>
              <a:t> e </a:t>
            </a:r>
            <a:r>
              <a:rPr lang="de-DE" b="1" dirty="0" err="1">
                <a:solidFill>
                  <a:schemeClr val="accent5">
                    <a:lumMod val="75000"/>
                  </a:schemeClr>
                </a:solidFill>
              </a:rPr>
              <a:t>negoziali</a:t>
            </a:r>
            <a:endParaRPr lang="de-DE" b="1" dirty="0">
              <a:solidFill>
                <a:schemeClr val="accent5">
                  <a:lumMod val="75000"/>
                </a:schemeClr>
              </a:solidFill>
            </a:endParaRPr>
          </a:p>
          <a:p>
            <a:pPr lvl="1" algn="just"/>
            <a:r>
              <a:rPr lang="de-DE" dirty="0" err="1">
                <a:solidFill>
                  <a:schemeClr val="accent5">
                    <a:lumMod val="75000"/>
                  </a:schemeClr>
                </a:solidFill>
              </a:rPr>
              <a:t>Adozione</a:t>
            </a:r>
            <a:r>
              <a:rPr lang="de-DE" dirty="0">
                <a:solidFill>
                  <a:schemeClr val="accent5">
                    <a:lumMod val="75000"/>
                  </a:schemeClr>
                </a:solidFill>
              </a:rPr>
              <a:t> di </a:t>
            </a:r>
            <a:r>
              <a:rPr lang="de-DE" b="1" dirty="0" err="1">
                <a:solidFill>
                  <a:schemeClr val="accent5">
                    <a:lumMod val="75000"/>
                  </a:schemeClr>
                </a:solidFill>
              </a:rPr>
              <a:t>provvedimenti</a:t>
            </a:r>
            <a:r>
              <a:rPr lang="de-DE" b="1" dirty="0">
                <a:solidFill>
                  <a:schemeClr val="accent5">
                    <a:lumMod val="75000"/>
                  </a:schemeClr>
                </a:solidFill>
              </a:rPr>
              <a:t> </a:t>
            </a:r>
            <a:r>
              <a:rPr lang="de-DE" b="1" dirty="0" err="1">
                <a:solidFill>
                  <a:schemeClr val="accent5">
                    <a:lumMod val="75000"/>
                  </a:schemeClr>
                </a:solidFill>
              </a:rPr>
              <a:t>amministrativi</a:t>
            </a:r>
            <a:r>
              <a:rPr lang="de-DE" b="1" dirty="0">
                <a:solidFill>
                  <a:schemeClr val="accent5">
                    <a:lumMod val="75000"/>
                  </a:schemeClr>
                </a:solidFill>
              </a:rPr>
              <a:t> </a:t>
            </a:r>
            <a:r>
              <a:rPr lang="de-DE" dirty="0" err="1">
                <a:solidFill>
                  <a:schemeClr val="accent5">
                    <a:lumMod val="75000"/>
                  </a:schemeClr>
                </a:solidFill>
              </a:rPr>
              <a:t>atti</a:t>
            </a:r>
            <a:r>
              <a:rPr lang="de-DE" dirty="0">
                <a:solidFill>
                  <a:schemeClr val="accent5">
                    <a:lumMod val="75000"/>
                  </a:schemeClr>
                </a:solidFill>
              </a:rPr>
              <a:t> ad </a:t>
            </a:r>
            <a:r>
              <a:rPr lang="de-DE" dirty="0" err="1">
                <a:solidFill>
                  <a:schemeClr val="accent5">
                    <a:lumMod val="75000"/>
                  </a:schemeClr>
                </a:solidFill>
              </a:rPr>
              <a:t>incidere</a:t>
            </a:r>
            <a:r>
              <a:rPr lang="de-DE" dirty="0">
                <a:solidFill>
                  <a:schemeClr val="accent5">
                    <a:lumMod val="75000"/>
                  </a:schemeClr>
                </a:solidFill>
              </a:rPr>
              <a:t> </a:t>
            </a:r>
            <a:r>
              <a:rPr lang="de-DE" dirty="0" err="1">
                <a:solidFill>
                  <a:schemeClr val="accent5">
                    <a:lumMod val="75000"/>
                  </a:schemeClr>
                </a:solidFill>
              </a:rPr>
              <a:t>unilateralmente</a:t>
            </a:r>
            <a:r>
              <a:rPr lang="de-DE" dirty="0">
                <a:solidFill>
                  <a:schemeClr val="accent5">
                    <a:lumMod val="75000"/>
                  </a:schemeClr>
                </a:solidFill>
              </a:rPr>
              <a:t>, </a:t>
            </a:r>
            <a:r>
              <a:rPr lang="de-DE" dirty="0" err="1">
                <a:solidFill>
                  <a:schemeClr val="accent5">
                    <a:lumMod val="75000"/>
                  </a:schemeClr>
                </a:solidFill>
              </a:rPr>
              <a:t>modificandole</a:t>
            </a:r>
            <a:r>
              <a:rPr lang="de-DE" dirty="0">
                <a:solidFill>
                  <a:schemeClr val="accent5">
                    <a:lumMod val="75000"/>
                  </a:schemeClr>
                </a:solidFill>
              </a:rPr>
              <a:t>, </a:t>
            </a:r>
            <a:r>
              <a:rPr lang="de-DE" dirty="0" err="1">
                <a:solidFill>
                  <a:schemeClr val="accent5">
                    <a:lumMod val="75000"/>
                  </a:schemeClr>
                </a:solidFill>
              </a:rPr>
              <a:t>sulle</a:t>
            </a:r>
            <a:r>
              <a:rPr lang="de-DE" dirty="0">
                <a:solidFill>
                  <a:schemeClr val="accent5">
                    <a:lumMod val="75000"/>
                  </a:schemeClr>
                </a:solidFill>
              </a:rPr>
              <a:t> </a:t>
            </a:r>
            <a:r>
              <a:rPr lang="de-DE" dirty="0" err="1">
                <a:solidFill>
                  <a:schemeClr val="accent5">
                    <a:lumMod val="75000"/>
                  </a:schemeClr>
                </a:solidFill>
              </a:rPr>
              <a:t>situazioni</a:t>
            </a:r>
            <a:r>
              <a:rPr lang="de-DE" dirty="0">
                <a:solidFill>
                  <a:schemeClr val="accent5">
                    <a:lumMod val="75000"/>
                  </a:schemeClr>
                </a:solidFill>
              </a:rPr>
              <a:t> </a:t>
            </a:r>
            <a:r>
              <a:rPr lang="de-DE" dirty="0" err="1">
                <a:solidFill>
                  <a:schemeClr val="accent5">
                    <a:lumMod val="75000"/>
                  </a:schemeClr>
                </a:solidFill>
              </a:rPr>
              <a:t>giuridiche</a:t>
            </a:r>
            <a:r>
              <a:rPr lang="de-DE" dirty="0">
                <a:solidFill>
                  <a:schemeClr val="accent5">
                    <a:lumMod val="75000"/>
                  </a:schemeClr>
                </a:solidFill>
              </a:rPr>
              <a:t> </a:t>
            </a:r>
            <a:r>
              <a:rPr lang="de-DE" dirty="0" err="1">
                <a:solidFill>
                  <a:schemeClr val="accent5">
                    <a:lumMod val="75000"/>
                  </a:schemeClr>
                </a:solidFill>
              </a:rPr>
              <a:t>soggettive</a:t>
            </a:r>
            <a:r>
              <a:rPr lang="de-DE" dirty="0">
                <a:solidFill>
                  <a:schemeClr val="accent5">
                    <a:lumMod val="75000"/>
                  </a:schemeClr>
                </a:solidFill>
              </a:rPr>
              <a:t> </a:t>
            </a:r>
            <a:r>
              <a:rPr lang="de-DE" dirty="0" err="1">
                <a:solidFill>
                  <a:schemeClr val="accent5">
                    <a:lumMod val="75000"/>
                  </a:schemeClr>
                </a:solidFill>
              </a:rPr>
              <a:t>dei</a:t>
            </a:r>
            <a:r>
              <a:rPr lang="de-DE" dirty="0">
                <a:solidFill>
                  <a:schemeClr val="accent5">
                    <a:lumMod val="75000"/>
                  </a:schemeClr>
                </a:solidFill>
              </a:rPr>
              <a:t> </a:t>
            </a:r>
            <a:r>
              <a:rPr lang="de-DE" dirty="0" err="1">
                <a:solidFill>
                  <a:schemeClr val="accent5">
                    <a:lumMod val="75000"/>
                  </a:schemeClr>
                </a:solidFill>
              </a:rPr>
              <a:t>destinatari</a:t>
            </a:r>
            <a:r>
              <a:rPr lang="de-DE" dirty="0">
                <a:solidFill>
                  <a:schemeClr val="accent5">
                    <a:lumMod val="75000"/>
                  </a:schemeClr>
                </a:solidFill>
              </a:rPr>
              <a:t> (</a:t>
            </a:r>
            <a:r>
              <a:rPr lang="de-DE" dirty="0" err="1">
                <a:solidFill>
                  <a:schemeClr val="accent5">
                    <a:lumMod val="75000"/>
                  </a:schemeClr>
                </a:solidFill>
              </a:rPr>
              <a:t>atti</a:t>
            </a:r>
            <a:r>
              <a:rPr lang="de-DE" dirty="0">
                <a:solidFill>
                  <a:schemeClr val="accent5">
                    <a:lumMod val="75000"/>
                  </a:schemeClr>
                </a:solidFill>
              </a:rPr>
              <a:t> di </a:t>
            </a:r>
            <a:r>
              <a:rPr lang="de-DE" dirty="0" err="1">
                <a:solidFill>
                  <a:schemeClr val="accent5">
                    <a:lumMod val="75000"/>
                  </a:schemeClr>
                </a:solidFill>
              </a:rPr>
              <a:t>autorizzazione</a:t>
            </a:r>
            <a:r>
              <a:rPr lang="de-DE" dirty="0">
                <a:solidFill>
                  <a:schemeClr val="accent5">
                    <a:lumMod val="75000"/>
                  </a:schemeClr>
                </a:solidFill>
              </a:rPr>
              <a:t>, </a:t>
            </a:r>
            <a:r>
              <a:rPr lang="de-DE" dirty="0" err="1">
                <a:solidFill>
                  <a:schemeClr val="accent5">
                    <a:lumMod val="75000"/>
                  </a:schemeClr>
                </a:solidFill>
              </a:rPr>
              <a:t>concessione</a:t>
            </a:r>
            <a:r>
              <a:rPr lang="de-DE" dirty="0">
                <a:solidFill>
                  <a:schemeClr val="accent5">
                    <a:lumMod val="75000"/>
                  </a:schemeClr>
                </a:solidFill>
              </a:rPr>
              <a:t>, </a:t>
            </a:r>
            <a:r>
              <a:rPr lang="de-DE" dirty="0" err="1">
                <a:solidFill>
                  <a:schemeClr val="accent5">
                    <a:lumMod val="75000"/>
                  </a:schemeClr>
                </a:solidFill>
              </a:rPr>
              <a:t>sovvenzione</a:t>
            </a:r>
            <a:r>
              <a:rPr lang="de-DE" dirty="0">
                <a:solidFill>
                  <a:schemeClr val="accent5">
                    <a:lumMod val="75000"/>
                  </a:schemeClr>
                </a:solidFill>
              </a:rPr>
              <a:t>, </a:t>
            </a:r>
            <a:r>
              <a:rPr lang="de-DE" dirty="0" err="1">
                <a:solidFill>
                  <a:schemeClr val="accent5">
                    <a:lumMod val="75000"/>
                  </a:schemeClr>
                </a:solidFill>
              </a:rPr>
              <a:t>sussidi</a:t>
            </a:r>
            <a:r>
              <a:rPr lang="de-DE" dirty="0">
                <a:solidFill>
                  <a:schemeClr val="accent5">
                    <a:lumMod val="75000"/>
                  </a:schemeClr>
                </a:solidFill>
              </a:rPr>
              <a:t>, </a:t>
            </a:r>
            <a:r>
              <a:rPr lang="de-DE" dirty="0" err="1">
                <a:solidFill>
                  <a:schemeClr val="accent5">
                    <a:lumMod val="75000"/>
                  </a:schemeClr>
                </a:solidFill>
              </a:rPr>
              <a:t>vantaggi</a:t>
            </a:r>
            <a:r>
              <a:rPr lang="de-DE" dirty="0">
                <a:solidFill>
                  <a:schemeClr val="accent5">
                    <a:lumMod val="75000"/>
                  </a:schemeClr>
                </a:solidFill>
              </a:rPr>
              <a:t> </a:t>
            </a:r>
            <a:r>
              <a:rPr lang="de-DE" dirty="0" err="1">
                <a:solidFill>
                  <a:schemeClr val="accent5">
                    <a:lumMod val="75000"/>
                  </a:schemeClr>
                </a:solidFill>
              </a:rPr>
              <a:t>economici</a:t>
            </a:r>
            <a:r>
              <a:rPr lang="de-DE" dirty="0">
                <a:solidFill>
                  <a:schemeClr val="accent5">
                    <a:lumMod val="75000"/>
                  </a:schemeClr>
                </a:solidFill>
              </a:rPr>
              <a:t> di </a:t>
            </a:r>
            <a:r>
              <a:rPr lang="de-DE" dirty="0" err="1">
                <a:solidFill>
                  <a:schemeClr val="accent5">
                    <a:lumMod val="75000"/>
                  </a:schemeClr>
                </a:solidFill>
              </a:rPr>
              <a:t>qualunque</a:t>
            </a:r>
            <a:r>
              <a:rPr lang="de-DE" dirty="0">
                <a:solidFill>
                  <a:schemeClr val="accent5">
                    <a:lumMod val="75000"/>
                  </a:schemeClr>
                </a:solidFill>
              </a:rPr>
              <a:t> genere)</a:t>
            </a:r>
          </a:p>
          <a:p>
            <a:pPr lvl="1" algn="just"/>
            <a:r>
              <a:rPr lang="de-DE" dirty="0" err="1">
                <a:solidFill>
                  <a:schemeClr val="accent5">
                    <a:lumMod val="75000"/>
                  </a:schemeClr>
                </a:solidFill>
              </a:rPr>
              <a:t>Adozione</a:t>
            </a:r>
            <a:r>
              <a:rPr lang="de-DE" dirty="0">
                <a:solidFill>
                  <a:schemeClr val="accent5">
                    <a:lumMod val="75000"/>
                  </a:schemeClr>
                </a:solidFill>
              </a:rPr>
              <a:t> di </a:t>
            </a:r>
            <a:r>
              <a:rPr lang="de-DE" dirty="0" err="1">
                <a:solidFill>
                  <a:schemeClr val="accent5">
                    <a:lumMod val="75000"/>
                  </a:schemeClr>
                </a:solidFill>
              </a:rPr>
              <a:t>provvedimenti</a:t>
            </a:r>
            <a:r>
              <a:rPr lang="de-DE" dirty="0">
                <a:solidFill>
                  <a:schemeClr val="accent5">
                    <a:lumMod val="75000"/>
                  </a:schemeClr>
                </a:solidFill>
              </a:rPr>
              <a:t> </a:t>
            </a:r>
            <a:r>
              <a:rPr lang="de-DE" dirty="0" err="1">
                <a:solidFill>
                  <a:schemeClr val="accent5">
                    <a:lumMod val="75000"/>
                  </a:schemeClr>
                </a:solidFill>
              </a:rPr>
              <a:t>afferenti</a:t>
            </a:r>
            <a:r>
              <a:rPr lang="de-DE" dirty="0">
                <a:solidFill>
                  <a:schemeClr val="accent5">
                    <a:lumMod val="75000"/>
                  </a:schemeClr>
                </a:solidFill>
              </a:rPr>
              <a:t> </a:t>
            </a:r>
            <a:r>
              <a:rPr lang="de-DE" dirty="0" err="1">
                <a:solidFill>
                  <a:schemeClr val="accent5">
                    <a:lumMod val="75000"/>
                  </a:schemeClr>
                </a:solidFill>
              </a:rPr>
              <a:t>specificamente</a:t>
            </a:r>
            <a:r>
              <a:rPr lang="de-DE" dirty="0">
                <a:solidFill>
                  <a:schemeClr val="accent5">
                    <a:lumMod val="75000"/>
                  </a:schemeClr>
                </a:solidFill>
              </a:rPr>
              <a:t> alla </a:t>
            </a:r>
            <a:r>
              <a:rPr lang="de-DE" b="1" dirty="0" err="1">
                <a:solidFill>
                  <a:schemeClr val="accent5">
                    <a:lumMod val="75000"/>
                  </a:schemeClr>
                </a:solidFill>
              </a:rPr>
              <a:t>conclusione</a:t>
            </a:r>
            <a:r>
              <a:rPr lang="de-DE" b="1" dirty="0">
                <a:solidFill>
                  <a:schemeClr val="accent5">
                    <a:lumMod val="75000"/>
                  </a:schemeClr>
                </a:solidFill>
              </a:rPr>
              <a:t> di </a:t>
            </a:r>
            <a:r>
              <a:rPr lang="de-DE" b="1" dirty="0" err="1">
                <a:solidFill>
                  <a:schemeClr val="accent5">
                    <a:lumMod val="75000"/>
                  </a:schemeClr>
                </a:solidFill>
              </a:rPr>
              <a:t>contratti</a:t>
            </a:r>
            <a:r>
              <a:rPr lang="de-DE" b="1" dirty="0">
                <a:solidFill>
                  <a:schemeClr val="accent5">
                    <a:lumMod val="75000"/>
                  </a:schemeClr>
                </a:solidFill>
              </a:rPr>
              <a:t> per </a:t>
            </a:r>
            <a:r>
              <a:rPr lang="de-DE" b="1" dirty="0" err="1">
                <a:solidFill>
                  <a:schemeClr val="accent5">
                    <a:lumMod val="75000"/>
                  </a:schemeClr>
                </a:solidFill>
              </a:rPr>
              <a:t>l‘acquisizione</a:t>
            </a:r>
            <a:r>
              <a:rPr lang="de-DE" b="1" dirty="0">
                <a:solidFill>
                  <a:schemeClr val="accent5">
                    <a:lumMod val="75000"/>
                  </a:schemeClr>
                </a:solidFill>
              </a:rPr>
              <a:t> di </a:t>
            </a:r>
            <a:r>
              <a:rPr lang="de-DE" b="1" dirty="0" err="1">
                <a:solidFill>
                  <a:schemeClr val="accent5">
                    <a:lumMod val="75000"/>
                  </a:schemeClr>
                </a:solidFill>
              </a:rPr>
              <a:t>beni</a:t>
            </a:r>
            <a:r>
              <a:rPr lang="de-DE" b="1" dirty="0">
                <a:solidFill>
                  <a:schemeClr val="accent5">
                    <a:lumMod val="75000"/>
                  </a:schemeClr>
                </a:solidFill>
              </a:rPr>
              <a:t>, </a:t>
            </a:r>
            <a:r>
              <a:rPr lang="de-DE" b="1" dirty="0" err="1">
                <a:solidFill>
                  <a:schemeClr val="accent5">
                    <a:lumMod val="75000"/>
                  </a:schemeClr>
                </a:solidFill>
              </a:rPr>
              <a:t>servizi</a:t>
            </a:r>
            <a:r>
              <a:rPr lang="de-DE" b="1" dirty="0">
                <a:solidFill>
                  <a:schemeClr val="accent5">
                    <a:lumMod val="75000"/>
                  </a:schemeClr>
                </a:solidFill>
              </a:rPr>
              <a:t> e </a:t>
            </a:r>
            <a:r>
              <a:rPr lang="de-DE" b="1" dirty="0" err="1">
                <a:solidFill>
                  <a:schemeClr val="accent5">
                    <a:lumMod val="75000"/>
                  </a:schemeClr>
                </a:solidFill>
              </a:rPr>
              <a:t>lavori</a:t>
            </a:r>
            <a:r>
              <a:rPr lang="de-DE" b="1" dirty="0">
                <a:solidFill>
                  <a:schemeClr val="accent5">
                    <a:lumMod val="75000"/>
                  </a:schemeClr>
                </a:solidFill>
              </a:rPr>
              <a:t> </a:t>
            </a:r>
            <a:r>
              <a:rPr lang="de-DE" dirty="0">
                <a:solidFill>
                  <a:schemeClr val="accent5">
                    <a:lumMod val="75000"/>
                  </a:schemeClr>
                </a:solidFill>
              </a:rPr>
              <a:t>per la P.A.</a:t>
            </a:r>
          </a:p>
        </p:txBody>
      </p:sp>
    </p:spTree>
    <p:extLst>
      <p:ext uri="{BB962C8B-B14F-4D97-AF65-F5344CB8AC3E}">
        <p14:creationId xmlns:p14="http://schemas.microsoft.com/office/powerpoint/2010/main" val="279749082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it-IT" sz="3200" b="1" dirty="0">
                <a:solidFill>
                  <a:schemeClr val="accent5">
                    <a:lumMod val="75000"/>
                  </a:schemeClr>
                </a:solidFill>
                <a:latin typeface="+mn-lt"/>
              </a:rPr>
              <a:t>La sezione anticorruzione e trasparenza del P.I.A.O.</a:t>
            </a:r>
            <a:br>
              <a:rPr lang="it-IT" sz="3200" b="1" dirty="0">
                <a:solidFill>
                  <a:schemeClr val="accent5">
                    <a:lumMod val="75000"/>
                  </a:schemeClr>
                </a:solidFill>
                <a:latin typeface="+mn-lt"/>
              </a:rPr>
            </a:br>
            <a:r>
              <a:rPr lang="it-IT" sz="3200" dirty="0">
                <a:solidFill>
                  <a:schemeClr val="accent5">
                    <a:lumMod val="75000"/>
                  </a:schemeClr>
                </a:solidFill>
                <a:latin typeface="+mn-lt"/>
              </a:rPr>
              <a:t>Misure preventive generali</a:t>
            </a:r>
            <a:br>
              <a:rPr lang="it-IT" sz="3200" b="1" dirty="0">
                <a:solidFill>
                  <a:schemeClr val="accent5">
                    <a:lumMod val="75000"/>
                  </a:schemeClr>
                </a:solidFill>
                <a:latin typeface="+mn-lt"/>
              </a:rPr>
            </a:br>
            <a:r>
              <a:rPr lang="it-IT" sz="3200" b="1" dirty="0">
                <a:solidFill>
                  <a:schemeClr val="accent5">
                    <a:lumMod val="75000"/>
                  </a:schemeClr>
                </a:solidFill>
                <a:latin typeface="+mn-lt"/>
              </a:rPr>
              <a:t>Misure di gestione del divieto di </a:t>
            </a:r>
            <a:r>
              <a:rPr lang="it-IT" sz="3200" b="1" i="1" dirty="0" err="1">
                <a:solidFill>
                  <a:schemeClr val="accent5">
                    <a:lumMod val="75000"/>
                  </a:schemeClr>
                </a:solidFill>
                <a:latin typeface="+mn-lt"/>
              </a:rPr>
              <a:t>pantouflage</a:t>
            </a:r>
            <a:endParaRPr lang="it-IT" sz="3200" i="1" dirty="0">
              <a:solidFill>
                <a:schemeClr val="accent5">
                  <a:lumMod val="75000"/>
                </a:schemeClr>
              </a:solidFill>
              <a:latin typeface="+mn-lt"/>
            </a:endParaRPr>
          </a:p>
        </p:txBody>
      </p:sp>
      <p:sp>
        <p:nvSpPr>
          <p:cNvPr id="3" name="Inhaltsplatzhalter 2"/>
          <p:cNvSpPr>
            <a:spLocks noGrp="1"/>
          </p:cNvSpPr>
          <p:nvPr>
            <p:ph idx="1"/>
          </p:nvPr>
        </p:nvSpPr>
        <p:spPr/>
        <p:txBody>
          <a:bodyPr>
            <a:normAutofit/>
          </a:bodyPr>
          <a:lstStyle/>
          <a:p>
            <a:pPr marL="0" indent="0">
              <a:buNone/>
            </a:pPr>
            <a:r>
              <a:rPr lang="de-DE" b="1" dirty="0" err="1">
                <a:solidFill>
                  <a:schemeClr val="accent5">
                    <a:lumMod val="75000"/>
                  </a:schemeClr>
                </a:solidFill>
              </a:rPr>
              <a:t>Soggetti</a:t>
            </a:r>
            <a:r>
              <a:rPr lang="de-DE" b="1" dirty="0">
                <a:solidFill>
                  <a:schemeClr val="accent5">
                    <a:lumMod val="75000"/>
                  </a:schemeClr>
                </a:solidFill>
              </a:rPr>
              <a:t> </a:t>
            </a:r>
            <a:r>
              <a:rPr lang="de-DE" b="1" dirty="0" err="1">
                <a:solidFill>
                  <a:schemeClr val="accent5">
                    <a:lumMod val="75000"/>
                  </a:schemeClr>
                </a:solidFill>
              </a:rPr>
              <a:t>privati</a:t>
            </a:r>
            <a:r>
              <a:rPr lang="de-DE" b="1" dirty="0">
                <a:solidFill>
                  <a:schemeClr val="accent5">
                    <a:lumMod val="75000"/>
                  </a:schemeClr>
                </a:solidFill>
              </a:rPr>
              <a:t> </a:t>
            </a:r>
            <a:r>
              <a:rPr lang="de-DE" b="1" dirty="0" err="1">
                <a:solidFill>
                  <a:schemeClr val="accent5">
                    <a:lumMod val="75000"/>
                  </a:schemeClr>
                </a:solidFill>
              </a:rPr>
              <a:t>destinatari</a:t>
            </a:r>
            <a:r>
              <a:rPr lang="de-DE" b="1" dirty="0">
                <a:solidFill>
                  <a:schemeClr val="accent5">
                    <a:lumMod val="75000"/>
                  </a:schemeClr>
                </a:solidFill>
              </a:rPr>
              <a:t> </a:t>
            </a:r>
            <a:r>
              <a:rPr lang="de-DE" dirty="0" err="1">
                <a:solidFill>
                  <a:schemeClr val="accent5">
                    <a:lumMod val="75000"/>
                  </a:schemeClr>
                </a:solidFill>
              </a:rPr>
              <a:t>dell‘attività</a:t>
            </a:r>
            <a:r>
              <a:rPr lang="de-DE" dirty="0">
                <a:solidFill>
                  <a:schemeClr val="accent5">
                    <a:lumMod val="75000"/>
                  </a:schemeClr>
                </a:solidFill>
              </a:rPr>
              <a:t> della P.A.:</a:t>
            </a:r>
          </a:p>
          <a:p>
            <a:pPr lvl="1"/>
            <a:r>
              <a:rPr lang="de-DE" b="1" dirty="0" err="1">
                <a:solidFill>
                  <a:schemeClr val="accent5">
                    <a:lumMod val="75000"/>
                  </a:schemeClr>
                </a:solidFill>
              </a:rPr>
              <a:t>Soggetti</a:t>
            </a:r>
            <a:r>
              <a:rPr lang="de-DE" b="1" dirty="0">
                <a:solidFill>
                  <a:schemeClr val="accent5">
                    <a:lumMod val="75000"/>
                  </a:schemeClr>
                </a:solidFill>
              </a:rPr>
              <a:t> </a:t>
            </a:r>
            <a:r>
              <a:rPr lang="de-DE" b="1" dirty="0" err="1">
                <a:solidFill>
                  <a:schemeClr val="accent5">
                    <a:lumMod val="75000"/>
                  </a:schemeClr>
                </a:solidFill>
              </a:rPr>
              <a:t>privati</a:t>
            </a:r>
            <a:r>
              <a:rPr lang="de-DE" b="1" dirty="0">
                <a:solidFill>
                  <a:schemeClr val="accent5">
                    <a:lumMod val="75000"/>
                  </a:schemeClr>
                </a:solidFill>
              </a:rPr>
              <a:t> (</a:t>
            </a:r>
            <a:r>
              <a:rPr lang="de-DE" b="1" dirty="0" err="1">
                <a:solidFill>
                  <a:schemeClr val="accent5">
                    <a:lumMod val="75000"/>
                  </a:schemeClr>
                </a:solidFill>
              </a:rPr>
              <a:t>società</a:t>
            </a:r>
            <a:r>
              <a:rPr lang="de-DE" b="1" dirty="0">
                <a:solidFill>
                  <a:schemeClr val="accent5">
                    <a:lumMod val="75000"/>
                  </a:schemeClr>
                </a:solidFill>
              </a:rPr>
              <a:t> o </a:t>
            </a:r>
            <a:r>
              <a:rPr lang="de-DE" b="1" dirty="0" err="1">
                <a:solidFill>
                  <a:schemeClr val="accent5">
                    <a:lumMod val="75000"/>
                  </a:schemeClr>
                </a:solidFill>
              </a:rPr>
              <a:t>altri</a:t>
            </a:r>
            <a:r>
              <a:rPr lang="de-DE" b="1" dirty="0">
                <a:solidFill>
                  <a:schemeClr val="accent5">
                    <a:lumMod val="75000"/>
                  </a:schemeClr>
                </a:solidFill>
              </a:rPr>
              <a:t> </a:t>
            </a:r>
            <a:r>
              <a:rPr lang="de-DE" b="1" dirty="0" err="1">
                <a:solidFill>
                  <a:schemeClr val="accent5">
                    <a:lumMod val="75000"/>
                  </a:schemeClr>
                </a:solidFill>
              </a:rPr>
              <a:t>enti</a:t>
            </a:r>
            <a:r>
              <a:rPr lang="de-DE" b="1" dirty="0">
                <a:solidFill>
                  <a:schemeClr val="accent5">
                    <a:lumMod val="75000"/>
                  </a:schemeClr>
                </a:solidFill>
              </a:rPr>
              <a:t>)</a:t>
            </a:r>
            <a:r>
              <a:rPr lang="de-DE" dirty="0">
                <a:solidFill>
                  <a:schemeClr val="accent5">
                    <a:lumMod val="75000"/>
                  </a:schemeClr>
                </a:solidFill>
              </a:rPr>
              <a:t> – </a:t>
            </a:r>
            <a:r>
              <a:rPr lang="de-DE" dirty="0" err="1">
                <a:solidFill>
                  <a:schemeClr val="accent5">
                    <a:lumMod val="75000"/>
                  </a:schemeClr>
                </a:solidFill>
              </a:rPr>
              <a:t>individuazione</a:t>
            </a:r>
            <a:r>
              <a:rPr lang="de-DE" dirty="0">
                <a:solidFill>
                  <a:schemeClr val="accent5">
                    <a:lumMod val="75000"/>
                  </a:schemeClr>
                </a:solidFill>
              </a:rPr>
              <a:t> </a:t>
            </a:r>
            <a:r>
              <a:rPr lang="de-DE" dirty="0" err="1">
                <a:solidFill>
                  <a:schemeClr val="accent5">
                    <a:lumMod val="75000"/>
                  </a:schemeClr>
                </a:solidFill>
              </a:rPr>
              <a:t>linee</a:t>
            </a:r>
            <a:r>
              <a:rPr lang="de-DE" dirty="0">
                <a:solidFill>
                  <a:schemeClr val="accent5">
                    <a:lumMod val="75000"/>
                  </a:schemeClr>
                </a:solidFill>
              </a:rPr>
              <a:t> </a:t>
            </a:r>
            <a:r>
              <a:rPr lang="de-DE" dirty="0" err="1">
                <a:solidFill>
                  <a:schemeClr val="accent5">
                    <a:lumMod val="75000"/>
                  </a:schemeClr>
                </a:solidFill>
              </a:rPr>
              <a:t>guida</a:t>
            </a:r>
            <a:r>
              <a:rPr lang="de-DE" dirty="0">
                <a:solidFill>
                  <a:schemeClr val="accent5">
                    <a:lumMod val="75000"/>
                  </a:schemeClr>
                </a:solidFill>
              </a:rPr>
              <a:t> ANAC in fase di </a:t>
            </a:r>
            <a:r>
              <a:rPr lang="de-DE" dirty="0" err="1">
                <a:solidFill>
                  <a:schemeClr val="accent5">
                    <a:lumMod val="75000"/>
                  </a:schemeClr>
                </a:solidFill>
              </a:rPr>
              <a:t>elaborazione</a:t>
            </a:r>
            <a:r>
              <a:rPr lang="de-DE" dirty="0">
                <a:solidFill>
                  <a:schemeClr val="accent5">
                    <a:lumMod val="75000"/>
                  </a:schemeClr>
                </a:solidFill>
              </a:rPr>
              <a:t>.</a:t>
            </a:r>
          </a:p>
          <a:p>
            <a:pPr marL="0" indent="0">
              <a:buNone/>
            </a:pPr>
            <a:r>
              <a:rPr lang="de-DE" dirty="0" err="1">
                <a:solidFill>
                  <a:schemeClr val="accent5">
                    <a:lumMod val="75000"/>
                  </a:schemeClr>
                </a:solidFill>
              </a:rPr>
              <a:t>Soggetti</a:t>
            </a:r>
            <a:r>
              <a:rPr lang="de-DE" dirty="0">
                <a:solidFill>
                  <a:schemeClr val="accent5">
                    <a:lumMod val="75000"/>
                  </a:schemeClr>
                </a:solidFill>
              </a:rPr>
              <a:t> </a:t>
            </a:r>
            <a:r>
              <a:rPr lang="de-DE" dirty="0" err="1">
                <a:solidFill>
                  <a:schemeClr val="accent5">
                    <a:lumMod val="75000"/>
                  </a:schemeClr>
                </a:solidFill>
              </a:rPr>
              <a:t>privati</a:t>
            </a:r>
            <a:r>
              <a:rPr lang="de-DE" dirty="0">
                <a:solidFill>
                  <a:schemeClr val="accent5">
                    <a:lumMod val="75000"/>
                  </a:schemeClr>
                </a:solidFill>
              </a:rPr>
              <a:t> </a:t>
            </a:r>
            <a:r>
              <a:rPr lang="de-DE" dirty="0" err="1">
                <a:solidFill>
                  <a:schemeClr val="accent5">
                    <a:lumMod val="75000"/>
                  </a:schemeClr>
                </a:solidFill>
              </a:rPr>
              <a:t>destinatari</a:t>
            </a:r>
            <a:r>
              <a:rPr lang="de-DE" dirty="0">
                <a:solidFill>
                  <a:schemeClr val="accent5">
                    <a:lumMod val="75000"/>
                  </a:schemeClr>
                </a:solidFill>
              </a:rPr>
              <a:t> </a:t>
            </a:r>
            <a:r>
              <a:rPr lang="de-DE" dirty="0" err="1">
                <a:solidFill>
                  <a:schemeClr val="accent5">
                    <a:lumMod val="75000"/>
                  </a:schemeClr>
                </a:solidFill>
              </a:rPr>
              <a:t>dell‘attività</a:t>
            </a:r>
            <a:r>
              <a:rPr lang="de-DE" dirty="0">
                <a:solidFill>
                  <a:schemeClr val="accent5">
                    <a:lumMod val="75000"/>
                  </a:schemeClr>
                </a:solidFill>
              </a:rPr>
              <a:t> della P.A. </a:t>
            </a:r>
            <a:r>
              <a:rPr lang="de-DE" b="1" u="sng" dirty="0" err="1">
                <a:solidFill>
                  <a:schemeClr val="accent5">
                    <a:lumMod val="75000"/>
                  </a:schemeClr>
                </a:solidFill>
              </a:rPr>
              <a:t>esclusi</a:t>
            </a:r>
            <a:r>
              <a:rPr lang="de-DE" dirty="0">
                <a:solidFill>
                  <a:schemeClr val="accent5">
                    <a:lumMod val="75000"/>
                  </a:schemeClr>
                </a:solidFill>
              </a:rPr>
              <a:t> </a:t>
            </a:r>
            <a:r>
              <a:rPr lang="de-DE" dirty="0" err="1">
                <a:solidFill>
                  <a:schemeClr val="accent5">
                    <a:lumMod val="75000"/>
                  </a:schemeClr>
                </a:solidFill>
              </a:rPr>
              <a:t>dall‘ambito</a:t>
            </a:r>
            <a:r>
              <a:rPr lang="de-DE" dirty="0">
                <a:solidFill>
                  <a:schemeClr val="accent5">
                    <a:lumMod val="75000"/>
                  </a:schemeClr>
                </a:solidFill>
              </a:rPr>
              <a:t> di </a:t>
            </a:r>
            <a:r>
              <a:rPr lang="de-DE" dirty="0" err="1">
                <a:solidFill>
                  <a:schemeClr val="accent5">
                    <a:lumMod val="75000"/>
                  </a:schemeClr>
                </a:solidFill>
              </a:rPr>
              <a:t>applicazione</a:t>
            </a:r>
            <a:r>
              <a:rPr lang="de-DE" dirty="0">
                <a:solidFill>
                  <a:schemeClr val="accent5">
                    <a:lumMod val="75000"/>
                  </a:schemeClr>
                </a:solidFill>
              </a:rPr>
              <a:t> del </a:t>
            </a:r>
            <a:r>
              <a:rPr lang="de-DE" dirty="0" err="1">
                <a:solidFill>
                  <a:schemeClr val="accent5">
                    <a:lumMod val="75000"/>
                  </a:schemeClr>
                </a:solidFill>
              </a:rPr>
              <a:t>divieto</a:t>
            </a:r>
            <a:r>
              <a:rPr lang="de-DE" dirty="0">
                <a:solidFill>
                  <a:schemeClr val="accent5">
                    <a:lumMod val="75000"/>
                  </a:schemeClr>
                </a:solidFill>
              </a:rPr>
              <a:t> di </a:t>
            </a:r>
            <a:r>
              <a:rPr lang="de-DE" i="1" dirty="0" err="1">
                <a:solidFill>
                  <a:schemeClr val="accent5">
                    <a:lumMod val="75000"/>
                  </a:schemeClr>
                </a:solidFill>
              </a:rPr>
              <a:t>pantouflage</a:t>
            </a:r>
            <a:r>
              <a:rPr lang="de-DE" dirty="0">
                <a:solidFill>
                  <a:schemeClr val="accent5">
                    <a:lumMod val="75000"/>
                  </a:schemeClr>
                </a:solidFill>
              </a:rPr>
              <a:t>:</a:t>
            </a:r>
          </a:p>
          <a:p>
            <a:pPr lvl="1"/>
            <a:r>
              <a:rPr lang="de-DE" b="1" dirty="0" err="1">
                <a:solidFill>
                  <a:schemeClr val="accent5">
                    <a:lumMod val="75000"/>
                  </a:schemeClr>
                </a:solidFill>
              </a:rPr>
              <a:t>Società</a:t>
            </a:r>
            <a:r>
              <a:rPr lang="de-DE" b="1" dirty="0">
                <a:solidFill>
                  <a:schemeClr val="accent5">
                    <a:lumMod val="75000"/>
                  </a:schemeClr>
                </a:solidFill>
              </a:rPr>
              <a:t> </a:t>
            </a:r>
            <a:r>
              <a:rPr lang="de-DE" b="1" i="1" dirty="0">
                <a:solidFill>
                  <a:schemeClr val="accent5">
                    <a:lumMod val="75000"/>
                  </a:schemeClr>
                </a:solidFill>
              </a:rPr>
              <a:t>inhouse</a:t>
            </a:r>
            <a:r>
              <a:rPr lang="de-DE" b="1" dirty="0">
                <a:solidFill>
                  <a:schemeClr val="accent5">
                    <a:lumMod val="75000"/>
                  </a:schemeClr>
                </a:solidFill>
              </a:rPr>
              <a:t> </a:t>
            </a:r>
            <a:r>
              <a:rPr lang="de-DE" dirty="0">
                <a:solidFill>
                  <a:schemeClr val="accent5">
                    <a:lumMod val="75000"/>
                  </a:schemeClr>
                </a:solidFill>
              </a:rPr>
              <a:t>della P.A. di </a:t>
            </a:r>
            <a:r>
              <a:rPr lang="de-DE" dirty="0" err="1">
                <a:solidFill>
                  <a:schemeClr val="accent5">
                    <a:lumMod val="75000"/>
                  </a:schemeClr>
                </a:solidFill>
              </a:rPr>
              <a:t>provenienza</a:t>
            </a:r>
            <a:r>
              <a:rPr lang="de-DE" dirty="0">
                <a:solidFill>
                  <a:schemeClr val="accent5">
                    <a:lumMod val="75000"/>
                  </a:schemeClr>
                </a:solidFill>
              </a:rPr>
              <a:t> </a:t>
            </a:r>
            <a:r>
              <a:rPr lang="de-DE" dirty="0" err="1">
                <a:solidFill>
                  <a:schemeClr val="accent5">
                    <a:lumMod val="75000"/>
                  </a:schemeClr>
                </a:solidFill>
              </a:rPr>
              <a:t>dell‘ex</a:t>
            </a:r>
            <a:r>
              <a:rPr lang="de-DE" dirty="0">
                <a:solidFill>
                  <a:schemeClr val="accent5">
                    <a:lumMod val="75000"/>
                  </a:schemeClr>
                </a:solidFill>
              </a:rPr>
              <a:t> dipendente </a:t>
            </a:r>
            <a:r>
              <a:rPr lang="de-DE" dirty="0" err="1">
                <a:solidFill>
                  <a:schemeClr val="accent5">
                    <a:lumMod val="75000"/>
                  </a:schemeClr>
                </a:solidFill>
              </a:rPr>
              <a:t>pubblico</a:t>
            </a:r>
            <a:r>
              <a:rPr lang="de-DE" dirty="0">
                <a:solidFill>
                  <a:schemeClr val="accent5">
                    <a:lumMod val="75000"/>
                  </a:schemeClr>
                </a:solidFill>
              </a:rPr>
              <a:t>;</a:t>
            </a:r>
          </a:p>
          <a:p>
            <a:pPr lvl="1"/>
            <a:r>
              <a:rPr lang="de-DE" b="1" dirty="0" err="1">
                <a:solidFill>
                  <a:schemeClr val="accent5">
                    <a:lumMod val="75000"/>
                  </a:schemeClr>
                </a:solidFill>
              </a:rPr>
              <a:t>Enti</a:t>
            </a:r>
            <a:r>
              <a:rPr lang="de-DE" b="1" dirty="0">
                <a:solidFill>
                  <a:schemeClr val="accent5">
                    <a:lumMod val="75000"/>
                  </a:schemeClr>
                </a:solidFill>
              </a:rPr>
              <a:t> </a:t>
            </a:r>
            <a:r>
              <a:rPr lang="de-DE" b="1" dirty="0" err="1">
                <a:solidFill>
                  <a:schemeClr val="accent5">
                    <a:lumMod val="75000"/>
                  </a:schemeClr>
                </a:solidFill>
              </a:rPr>
              <a:t>privati</a:t>
            </a:r>
            <a:r>
              <a:rPr lang="de-DE" b="1" dirty="0">
                <a:solidFill>
                  <a:schemeClr val="accent5">
                    <a:lumMod val="75000"/>
                  </a:schemeClr>
                </a:solidFill>
              </a:rPr>
              <a:t> </a:t>
            </a:r>
            <a:r>
              <a:rPr lang="de-DE" b="1" dirty="0" err="1">
                <a:solidFill>
                  <a:schemeClr val="accent5">
                    <a:lumMod val="75000"/>
                  </a:schemeClr>
                </a:solidFill>
              </a:rPr>
              <a:t>costituiti</a:t>
            </a:r>
            <a:r>
              <a:rPr lang="de-DE" b="1" dirty="0">
                <a:solidFill>
                  <a:schemeClr val="accent5">
                    <a:lumMod val="75000"/>
                  </a:schemeClr>
                </a:solidFill>
              </a:rPr>
              <a:t> </a:t>
            </a:r>
            <a:r>
              <a:rPr lang="de-DE" b="1" dirty="0" err="1">
                <a:solidFill>
                  <a:schemeClr val="accent5">
                    <a:lumMod val="75000"/>
                  </a:schemeClr>
                </a:solidFill>
              </a:rPr>
              <a:t>successivamente</a:t>
            </a:r>
            <a:r>
              <a:rPr lang="de-DE" b="1" dirty="0">
                <a:solidFill>
                  <a:schemeClr val="accent5">
                    <a:lumMod val="75000"/>
                  </a:schemeClr>
                </a:solidFill>
              </a:rPr>
              <a:t> </a:t>
            </a:r>
            <a:r>
              <a:rPr lang="de-DE" dirty="0">
                <a:solidFill>
                  <a:schemeClr val="accent5">
                    <a:lumMod val="75000"/>
                  </a:schemeClr>
                </a:solidFill>
              </a:rPr>
              <a:t>alla </a:t>
            </a:r>
            <a:r>
              <a:rPr lang="de-DE" dirty="0" err="1">
                <a:solidFill>
                  <a:schemeClr val="accent5">
                    <a:lumMod val="75000"/>
                  </a:schemeClr>
                </a:solidFill>
              </a:rPr>
              <a:t>cessazione</a:t>
            </a:r>
            <a:r>
              <a:rPr lang="de-DE" dirty="0">
                <a:solidFill>
                  <a:schemeClr val="accent5">
                    <a:lumMod val="75000"/>
                  </a:schemeClr>
                </a:solidFill>
              </a:rPr>
              <a:t> del </a:t>
            </a:r>
            <a:r>
              <a:rPr lang="de-DE" dirty="0" err="1">
                <a:solidFill>
                  <a:schemeClr val="accent5">
                    <a:lumMod val="75000"/>
                  </a:schemeClr>
                </a:solidFill>
              </a:rPr>
              <a:t>rapporto</a:t>
            </a:r>
            <a:r>
              <a:rPr lang="de-DE" dirty="0">
                <a:solidFill>
                  <a:schemeClr val="accent5">
                    <a:lumMod val="75000"/>
                  </a:schemeClr>
                </a:solidFill>
              </a:rPr>
              <a:t> di </a:t>
            </a:r>
            <a:r>
              <a:rPr lang="de-DE" dirty="0" err="1">
                <a:solidFill>
                  <a:schemeClr val="accent5">
                    <a:lumMod val="75000"/>
                  </a:schemeClr>
                </a:solidFill>
              </a:rPr>
              <a:t>pubblico</a:t>
            </a:r>
            <a:r>
              <a:rPr lang="de-DE" dirty="0">
                <a:solidFill>
                  <a:schemeClr val="accent5">
                    <a:lumMod val="75000"/>
                  </a:schemeClr>
                </a:solidFill>
              </a:rPr>
              <a:t> </a:t>
            </a:r>
            <a:r>
              <a:rPr lang="de-DE" dirty="0" err="1">
                <a:solidFill>
                  <a:schemeClr val="accent5">
                    <a:lumMod val="75000"/>
                  </a:schemeClr>
                </a:solidFill>
              </a:rPr>
              <a:t>impiego</a:t>
            </a:r>
            <a:r>
              <a:rPr lang="de-DE" dirty="0">
                <a:solidFill>
                  <a:schemeClr val="accent5">
                    <a:lumMod val="75000"/>
                  </a:schemeClr>
                </a:solidFill>
              </a:rPr>
              <a:t> del dipendente </a:t>
            </a:r>
            <a:r>
              <a:rPr lang="de-DE" dirty="0" err="1">
                <a:solidFill>
                  <a:schemeClr val="accent5">
                    <a:lumMod val="75000"/>
                  </a:schemeClr>
                </a:solidFill>
              </a:rPr>
              <a:t>che</a:t>
            </a:r>
            <a:r>
              <a:rPr lang="de-DE" dirty="0">
                <a:solidFill>
                  <a:schemeClr val="accent5">
                    <a:lumMod val="75000"/>
                  </a:schemeClr>
                </a:solidFill>
              </a:rPr>
              <a:t> non </a:t>
            </a:r>
            <a:r>
              <a:rPr lang="de-DE" dirty="0" err="1">
                <a:solidFill>
                  <a:schemeClr val="accent5">
                    <a:lumMod val="75000"/>
                  </a:schemeClr>
                </a:solidFill>
              </a:rPr>
              <a:t>presentino</a:t>
            </a:r>
            <a:r>
              <a:rPr lang="de-DE" dirty="0">
                <a:solidFill>
                  <a:schemeClr val="accent5">
                    <a:lumMod val="75000"/>
                  </a:schemeClr>
                </a:solidFill>
              </a:rPr>
              <a:t> </a:t>
            </a:r>
            <a:r>
              <a:rPr lang="de-DE" dirty="0" err="1">
                <a:solidFill>
                  <a:schemeClr val="accent5">
                    <a:lumMod val="75000"/>
                  </a:schemeClr>
                </a:solidFill>
              </a:rPr>
              <a:t>profili</a:t>
            </a:r>
            <a:r>
              <a:rPr lang="de-DE" dirty="0">
                <a:solidFill>
                  <a:schemeClr val="accent5">
                    <a:lumMod val="75000"/>
                  </a:schemeClr>
                </a:solidFill>
              </a:rPr>
              <a:t> di </a:t>
            </a:r>
            <a:r>
              <a:rPr lang="de-DE" dirty="0" err="1">
                <a:solidFill>
                  <a:schemeClr val="accent5">
                    <a:lumMod val="75000"/>
                  </a:schemeClr>
                </a:solidFill>
              </a:rPr>
              <a:t>continuità</a:t>
            </a:r>
            <a:r>
              <a:rPr lang="de-DE" dirty="0">
                <a:solidFill>
                  <a:schemeClr val="accent5">
                    <a:lumMod val="75000"/>
                  </a:schemeClr>
                </a:solidFill>
              </a:rPr>
              <a:t> </a:t>
            </a:r>
            <a:r>
              <a:rPr lang="de-DE" dirty="0" err="1">
                <a:solidFill>
                  <a:schemeClr val="accent5">
                    <a:lumMod val="75000"/>
                  </a:schemeClr>
                </a:solidFill>
              </a:rPr>
              <a:t>con</a:t>
            </a:r>
            <a:r>
              <a:rPr lang="de-DE" dirty="0">
                <a:solidFill>
                  <a:schemeClr val="accent5">
                    <a:lumMod val="75000"/>
                  </a:schemeClr>
                </a:solidFill>
              </a:rPr>
              <a:t> </a:t>
            </a:r>
            <a:r>
              <a:rPr lang="de-DE" dirty="0" err="1">
                <a:solidFill>
                  <a:schemeClr val="accent5">
                    <a:lumMod val="75000"/>
                  </a:schemeClr>
                </a:solidFill>
              </a:rPr>
              <a:t>enti</a:t>
            </a:r>
            <a:r>
              <a:rPr lang="de-DE" dirty="0">
                <a:solidFill>
                  <a:schemeClr val="accent5">
                    <a:lumMod val="75000"/>
                  </a:schemeClr>
                </a:solidFill>
              </a:rPr>
              <a:t> </a:t>
            </a:r>
            <a:r>
              <a:rPr lang="de-DE" dirty="0" err="1">
                <a:solidFill>
                  <a:schemeClr val="accent5">
                    <a:lumMod val="75000"/>
                  </a:schemeClr>
                </a:solidFill>
              </a:rPr>
              <a:t>già</a:t>
            </a:r>
            <a:r>
              <a:rPr lang="de-DE" dirty="0">
                <a:solidFill>
                  <a:schemeClr val="accent5">
                    <a:lumMod val="75000"/>
                  </a:schemeClr>
                </a:solidFill>
              </a:rPr>
              <a:t> </a:t>
            </a:r>
            <a:r>
              <a:rPr lang="de-DE" dirty="0" err="1">
                <a:solidFill>
                  <a:schemeClr val="accent5">
                    <a:lumMod val="75000"/>
                  </a:schemeClr>
                </a:solidFill>
              </a:rPr>
              <a:t>esistenti</a:t>
            </a:r>
            <a:r>
              <a:rPr lang="de-DE" dirty="0">
                <a:solidFill>
                  <a:schemeClr val="accent5">
                    <a:lumMod val="75000"/>
                  </a:schemeClr>
                </a:solidFill>
              </a:rPr>
              <a:t>.</a:t>
            </a:r>
          </a:p>
        </p:txBody>
      </p:sp>
    </p:spTree>
    <p:extLst>
      <p:ext uri="{BB962C8B-B14F-4D97-AF65-F5344CB8AC3E}">
        <p14:creationId xmlns:p14="http://schemas.microsoft.com/office/powerpoint/2010/main" val="12231607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it-IT" sz="3200" b="1" dirty="0">
                <a:solidFill>
                  <a:schemeClr val="accent5">
                    <a:lumMod val="75000"/>
                  </a:schemeClr>
                </a:solidFill>
                <a:latin typeface="+mn-lt"/>
              </a:rPr>
              <a:t>La sezione anticorruzione e trasparenza del P.I.A.O.</a:t>
            </a:r>
            <a:br>
              <a:rPr lang="it-IT" sz="3200" b="1" dirty="0">
                <a:solidFill>
                  <a:schemeClr val="accent5">
                    <a:lumMod val="75000"/>
                  </a:schemeClr>
                </a:solidFill>
                <a:latin typeface="+mn-lt"/>
              </a:rPr>
            </a:br>
            <a:r>
              <a:rPr lang="it-IT" sz="3200" dirty="0">
                <a:solidFill>
                  <a:schemeClr val="accent5">
                    <a:lumMod val="75000"/>
                  </a:schemeClr>
                </a:solidFill>
                <a:latin typeface="+mn-lt"/>
              </a:rPr>
              <a:t>Misure preventive generali</a:t>
            </a:r>
            <a:br>
              <a:rPr lang="it-IT" sz="3200" b="1" dirty="0">
                <a:solidFill>
                  <a:schemeClr val="accent5">
                    <a:lumMod val="75000"/>
                  </a:schemeClr>
                </a:solidFill>
                <a:latin typeface="+mn-lt"/>
              </a:rPr>
            </a:br>
            <a:r>
              <a:rPr lang="it-IT" sz="3200" b="1" dirty="0">
                <a:solidFill>
                  <a:schemeClr val="accent5">
                    <a:lumMod val="75000"/>
                  </a:schemeClr>
                </a:solidFill>
                <a:latin typeface="+mn-lt"/>
              </a:rPr>
              <a:t>Misure di gestione del divieto di </a:t>
            </a:r>
            <a:r>
              <a:rPr lang="it-IT" sz="3200" b="1" i="1" dirty="0" err="1">
                <a:solidFill>
                  <a:schemeClr val="accent5">
                    <a:lumMod val="75000"/>
                  </a:schemeClr>
                </a:solidFill>
                <a:latin typeface="+mn-lt"/>
              </a:rPr>
              <a:t>pantouflage</a:t>
            </a:r>
            <a:endParaRPr lang="it-IT" sz="3200" b="1" i="1" dirty="0">
              <a:solidFill>
                <a:schemeClr val="accent5">
                  <a:lumMod val="75000"/>
                </a:schemeClr>
              </a:solidFill>
              <a:latin typeface="+mn-lt"/>
            </a:endParaRPr>
          </a:p>
        </p:txBody>
      </p:sp>
      <p:sp>
        <p:nvSpPr>
          <p:cNvPr id="3" name="Inhaltsplatzhalter 2"/>
          <p:cNvSpPr>
            <a:spLocks noGrp="1"/>
          </p:cNvSpPr>
          <p:nvPr>
            <p:ph idx="1"/>
          </p:nvPr>
        </p:nvSpPr>
        <p:spPr/>
        <p:txBody>
          <a:bodyPr>
            <a:normAutofit/>
          </a:bodyPr>
          <a:lstStyle/>
          <a:p>
            <a:pPr marL="0" indent="0">
              <a:buNone/>
            </a:pPr>
            <a:r>
              <a:rPr lang="de-DE" b="1" dirty="0" err="1">
                <a:solidFill>
                  <a:schemeClr val="accent5">
                    <a:lumMod val="75000"/>
                  </a:schemeClr>
                </a:solidFill>
              </a:rPr>
              <a:t>Attività</a:t>
            </a:r>
            <a:r>
              <a:rPr lang="de-DE" b="1" dirty="0">
                <a:solidFill>
                  <a:schemeClr val="accent5">
                    <a:lumMod val="75000"/>
                  </a:schemeClr>
                </a:solidFill>
              </a:rPr>
              <a:t> </a:t>
            </a:r>
            <a:r>
              <a:rPr lang="de-DE" b="1" dirty="0" err="1">
                <a:solidFill>
                  <a:schemeClr val="accent5">
                    <a:lumMod val="75000"/>
                  </a:schemeClr>
                </a:solidFill>
              </a:rPr>
              <a:t>lavorativa</a:t>
            </a:r>
            <a:r>
              <a:rPr lang="de-DE" b="1" dirty="0">
                <a:solidFill>
                  <a:schemeClr val="accent5">
                    <a:lumMod val="75000"/>
                  </a:schemeClr>
                </a:solidFill>
              </a:rPr>
              <a:t> o professionale</a:t>
            </a:r>
            <a:r>
              <a:rPr lang="de-DE" dirty="0">
                <a:solidFill>
                  <a:schemeClr val="accent5">
                    <a:lumMod val="75000"/>
                  </a:schemeClr>
                </a:solidFill>
              </a:rPr>
              <a:t> in </a:t>
            </a:r>
            <a:r>
              <a:rPr lang="de-DE" dirty="0" err="1">
                <a:solidFill>
                  <a:schemeClr val="accent5">
                    <a:lumMod val="75000"/>
                  </a:schemeClr>
                </a:solidFill>
              </a:rPr>
              <a:t>destinazione</a:t>
            </a:r>
            <a:endParaRPr lang="de-DE" dirty="0">
              <a:solidFill>
                <a:schemeClr val="accent5">
                  <a:lumMod val="75000"/>
                </a:schemeClr>
              </a:solidFill>
            </a:endParaRPr>
          </a:p>
          <a:p>
            <a:pPr algn="just"/>
            <a:r>
              <a:rPr lang="de-DE" dirty="0" err="1">
                <a:solidFill>
                  <a:schemeClr val="accent5">
                    <a:lumMod val="75000"/>
                  </a:schemeClr>
                </a:solidFill>
              </a:rPr>
              <a:t>L‘attività</a:t>
            </a:r>
            <a:r>
              <a:rPr lang="de-DE" dirty="0">
                <a:solidFill>
                  <a:schemeClr val="accent5">
                    <a:lumMod val="75000"/>
                  </a:schemeClr>
                </a:solidFill>
              </a:rPr>
              <a:t> </a:t>
            </a:r>
            <a:r>
              <a:rPr lang="de-DE" dirty="0" err="1">
                <a:solidFill>
                  <a:schemeClr val="accent5">
                    <a:lumMod val="75000"/>
                  </a:schemeClr>
                </a:solidFill>
              </a:rPr>
              <a:t>lavorativa</a:t>
            </a:r>
            <a:r>
              <a:rPr lang="de-DE" dirty="0">
                <a:solidFill>
                  <a:schemeClr val="accent5">
                    <a:lumMod val="75000"/>
                  </a:schemeClr>
                </a:solidFill>
              </a:rPr>
              <a:t> o professionale in </a:t>
            </a:r>
            <a:r>
              <a:rPr lang="de-DE" dirty="0" err="1">
                <a:solidFill>
                  <a:schemeClr val="accent5">
                    <a:lumMod val="75000"/>
                  </a:schemeClr>
                </a:solidFill>
              </a:rPr>
              <a:t>questione</a:t>
            </a:r>
            <a:r>
              <a:rPr lang="de-DE" dirty="0">
                <a:solidFill>
                  <a:schemeClr val="accent5">
                    <a:lumMod val="75000"/>
                  </a:schemeClr>
                </a:solidFill>
              </a:rPr>
              <a:t> </a:t>
            </a:r>
            <a:r>
              <a:rPr lang="de-DE" dirty="0" err="1">
                <a:solidFill>
                  <a:schemeClr val="accent5">
                    <a:lumMod val="75000"/>
                  </a:schemeClr>
                </a:solidFill>
              </a:rPr>
              <a:t>va</a:t>
            </a:r>
            <a:r>
              <a:rPr lang="de-DE" dirty="0">
                <a:solidFill>
                  <a:schemeClr val="accent5">
                    <a:lumMod val="75000"/>
                  </a:schemeClr>
                </a:solidFill>
              </a:rPr>
              <a:t> </a:t>
            </a:r>
            <a:r>
              <a:rPr lang="de-DE" dirty="0" err="1">
                <a:solidFill>
                  <a:schemeClr val="accent5">
                    <a:lumMod val="75000"/>
                  </a:schemeClr>
                </a:solidFill>
              </a:rPr>
              <a:t>estesa</a:t>
            </a:r>
            <a:r>
              <a:rPr lang="de-DE" dirty="0">
                <a:solidFill>
                  <a:schemeClr val="accent5">
                    <a:lumMod val="75000"/>
                  </a:schemeClr>
                </a:solidFill>
              </a:rPr>
              <a:t> a </a:t>
            </a:r>
            <a:r>
              <a:rPr lang="de-DE" dirty="0" err="1">
                <a:solidFill>
                  <a:schemeClr val="accent5">
                    <a:lumMod val="75000"/>
                  </a:schemeClr>
                </a:solidFill>
              </a:rPr>
              <a:t>qualsiasi</a:t>
            </a:r>
            <a:r>
              <a:rPr lang="de-DE" dirty="0">
                <a:solidFill>
                  <a:schemeClr val="accent5">
                    <a:lumMod val="75000"/>
                  </a:schemeClr>
                </a:solidFill>
              </a:rPr>
              <a:t> </a:t>
            </a:r>
            <a:r>
              <a:rPr lang="de-DE" dirty="0" err="1">
                <a:solidFill>
                  <a:schemeClr val="accent5">
                    <a:lumMod val="75000"/>
                  </a:schemeClr>
                </a:solidFill>
              </a:rPr>
              <a:t>tipo</a:t>
            </a:r>
            <a:r>
              <a:rPr lang="de-DE" dirty="0">
                <a:solidFill>
                  <a:schemeClr val="accent5">
                    <a:lumMod val="75000"/>
                  </a:schemeClr>
                </a:solidFill>
              </a:rPr>
              <a:t> di </a:t>
            </a:r>
            <a:r>
              <a:rPr lang="de-DE" dirty="0" err="1">
                <a:solidFill>
                  <a:schemeClr val="accent5">
                    <a:lumMod val="75000"/>
                  </a:schemeClr>
                </a:solidFill>
              </a:rPr>
              <a:t>rapporto</a:t>
            </a:r>
            <a:r>
              <a:rPr lang="de-DE" dirty="0">
                <a:solidFill>
                  <a:schemeClr val="accent5">
                    <a:lumMod val="75000"/>
                  </a:schemeClr>
                </a:solidFill>
              </a:rPr>
              <a:t>  di </a:t>
            </a:r>
            <a:r>
              <a:rPr lang="de-DE" dirty="0" err="1">
                <a:solidFill>
                  <a:schemeClr val="accent5">
                    <a:lumMod val="75000"/>
                  </a:schemeClr>
                </a:solidFill>
              </a:rPr>
              <a:t>lavoro</a:t>
            </a:r>
            <a:r>
              <a:rPr lang="de-DE" dirty="0">
                <a:solidFill>
                  <a:schemeClr val="accent5">
                    <a:lumMod val="75000"/>
                  </a:schemeClr>
                </a:solidFill>
              </a:rPr>
              <a:t> o professionale </a:t>
            </a:r>
            <a:r>
              <a:rPr lang="de-DE" dirty="0" err="1">
                <a:solidFill>
                  <a:schemeClr val="accent5">
                    <a:lumMod val="75000"/>
                  </a:schemeClr>
                </a:solidFill>
              </a:rPr>
              <a:t>con</a:t>
            </a:r>
            <a:r>
              <a:rPr lang="de-DE" dirty="0">
                <a:solidFill>
                  <a:schemeClr val="accent5">
                    <a:lumMod val="75000"/>
                  </a:schemeClr>
                </a:solidFill>
              </a:rPr>
              <a:t> i </a:t>
            </a:r>
            <a:r>
              <a:rPr lang="de-DE" dirty="0" err="1">
                <a:solidFill>
                  <a:schemeClr val="accent5">
                    <a:lumMod val="75000"/>
                  </a:schemeClr>
                </a:solidFill>
              </a:rPr>
              <a:t>soggetti</a:t>
            </a:r>
            <a:r>
              <a:rPr lang="de-DE" dirty="0">
                <a:solidFill>
                  <a:schemeClr val="accent5">
                    <a:lumMod val="75000"/>
                  </a:schemeClr>
                </a:solidFill>
              </a:rPr>
              <a:t> </a:t>
            </a:r>
            <a:r>
              <a:rPr lang="de-DE" dirty="0" err="1">
                <a:solidFill>
                  <a:schemeClr val="accent5">
                    <a:lumMod val="75000"/>
                  </a:schemeClr>
                </a:solidFill>
              </a:rPr>
              <a:t>privati</a:t>
            </a:r>
            <a:r>
              <a:rPr lang="de-DE" dirty="0">
                <a:solidFill>
                  <a:schemeClr val="accent5">
                    <a:lumMod val="75000"/>
                  </a:schemeClr>
                </a:solidFill>
              </a:rPr>
              <a:t> e </a:t>
            </a:r>
            <a:r>
              <a:rPr lang="de-DE" dirty="0" err="1">
                <a:solidFill>
                  <a:schemeClr val="accent5">
                    <a:lumMod val="75000"/>
                  </a:schemeClr>
                </a:solidFill>
              </a:rPr>
              <a:t>quindi</a:t>
            </a:r>
            <a:r>
              <a:rPr lang="de-DE" dirty="0">
                <a:solidFill>
                  <a:schemeClr val="accent5">
                    <a:lumMod val="75000"/>
                  </a:schemeClr>
                </a:solidFill>
              </a:rPr>
              <a:t> a:</a:t>
            </a:r>
          </a:p>
          <a:p>
            <a:pPr lvl="1" algn="just"/>
            <a:r>
              <a:rPr lang="de-DE" b="1" dirty="0" err="1">
                <a:solidFill>
                  <a:schemeClr val="accent5">
                    <a:lumMod val="75000"/>
                  </a:schemeClr>
                </a:solidFill>
              </a:rPr>
              <a:t>rapporti</a:t>
            </a:r>
            <a:r>
              <a:rPr lang="de-DE" b="1" dirty="0">
                <a:solidFill>
                  <a:schemeClr val="accent5">
                    <a:lumMod val="75000"/>
                  </a:schemeClr>
                </a:solidFill>
              </a:rPr>
              <a:t> di </a:t>
            </a:r>
            <a:r>
              <a:rPr lang="de-DE" b="1" dirty="0" err="1">
                <a:solidFill>
                  <a:schemeClr val="accent5">
                    <a:lumMod val="75000"/>
                  </a:schemeClr>
                </a:solidFill>
              </a:rPr>
              <a:t>lavoro</a:t>
            </a:r>
            <a:r>
              <a:rPr lang="de-DE" b="1" dirty="0">
                <a:solidFill>
                  <a:schemeClr val="accent5">
                    <a:lumMod val="75000"/>
                  </a:schemeClr>
                </a:solidFill>
              </a:rPr>
              <a:t> a tempo </a:t>
            </a:r>
            <a:r>
              <a:rPr lang="de-DE" b="1" dirty="0" err="1">
                <a:solidFill>
                  <a:schemeClr val="accent5">
                    <a:lumMod val="75000"/>
                  </a:schemeClr>
                </a:solidFill>
              </a:rPr>
              <a:t>determinato</a:t>
            </a:r>
            <a:r>
              <a:rPr lang="de-DE" b="1" dirty="0">
                <a:solidFill>
                  <a:schemeClr val="accent5">
                    <a:lumMod val="75000"/>
                  </a:schemeClr>
                </a:solidFill>
              </a:rPr>
              <a:t> o </a:t>
            </a:r>
            <a:r>
              <a:rPr lang="de-DE" b="1" dirty="0" err="1">
                <a:solidFill>
                  <a:schemeClr val="accent5">
                    <a:lumMod val="75000"/>
                  </a:schemeClr>
                </a:solidFill>
              </a:rPr>
              <a:t>indeterminato</a:t>
            </a:r>
            <a:r>
              <a:rPr lang="de-DE" b="1" dirty="0">
                <a:solidFill>
                  <a:schemeClr val="accent5">
                    <a:lumMod val="75000"/>
                  </a:schemeClr>
                </a:solidFill>
              </a:rPr>
              <a:t>;</a:t>
            </a:r>
          </a:p>
          <a:p>
            <a:pPr lvl="1" algn="just"/>
            <a:r>
              <a:rPr lang="de-DE" b="1" dirty="0" err="1">
                <a:solidFill>
                  <a:schemeClr val="accent5">
                    <a:lumMod val="75000"/>
                  </a:schemeClr>
                </a:solidFill>
              </a:rPr>
              <a:t>incarichi</a:t>
            </a:r>
            <a:r>
              <a:rPr lang="de-DE" b="1" dirty="0">
                <a:solidFill>
                  <a:schemeClr val="accent5">
                    <a:lumMod val="75000"/>
                  </a:schemeClr>
                </a:solidFill>
              </a:rPr>
              <a:t> o </a:t>
            </a:r>
            <a:r>
              <a:rPr lang="de-DE" b="1" dirty="0" err="1">
                <a:solidFill>
                  <a:schemeClr val="accent5">
                    <a:lumMod val="75000"/>
                  </a:schemeClr>
                </a:solidFill>
              </a:rPr>
              <a:t>consulenze</a:t>
            </a:r>
            <a:r>
              <a:rPr lang="de-DE" b="1" dirty="0">
                <a:solidFill>
                  <a:schemeClr val="accent5">
                    <a:lumMod val="75000"/>
                  </a:schemeClr>
                </a:solidFill>
              </a:rPr>
              <a:t> a </a:t>
            </a:r>
            <a:r>
              <a:rPr lang="de-DE" b="1" dirty="0" err="1">
                <a:solidFill>
                  <a:schemeClr val="accent5">
                    <a:lumMod val="75000"/>
                  </a:schemeClr>
                </a:solidFill>
              </a:rPr>
              <a:t>favore</a:t>
            </a:r>
            <a:r>
              <a:rPr lang="de-DE" b="1" dirty="0">
                <a:solidFill>
                  <a:schemeClr val="accent5">
                    <a:lumMod val="75000"/>
                  </a:schemeClr>
                </a:solidFill>
              </a:rPr>
              <a:t> di </a:t>
            </a:r>
            <a:r>
              <a:rPr lang="de-DE" b="1" dirty="0" err="1">
                <a:solidFill>
                  <a:schemeClr val="accent5">
                    <a:lumMod val="75000"/>
                  </a:schemeClr>
                </a:solidFill>
              </a:rPr>
              <a:t>soggetti</a:t>
            </a:r>
            <a:r>
              <a:rPr lang="de-DE" b="1" dirty="0">
                <a:solidFill>
                  <a:schemeClr val="accent5">
                    <a:lumMod val="75000"/>
                  </a:schemeClr>
                </a:solidFill>
              </a:rPr>
              <a:t> </a:t>
            </a:r>
            <a:r>
              <a:rPr lang="de-DE" b="1" dirty="0" err="1">
                <a:solidFill>
                  <a:schemeClr val="accent5">
                    <a:lumMod val="75000"/>
                  </a:schemeClr>
                </a:solidFill>
              </a:rPr>
              <a:t>privati</a:t>
            </a:r>
            <a:r>
              <a:rPr lang="de-DE" dirty="0">
                <a:solidFill>
                  <a:schemeClr val="accent5">
                    <a:lumMod val="75000"/>
                  </a:schemeClr>
                </a:solidFill>
              </a:rPr>
              <a:t>.</a:t>
            </a:r>
          </a:p>
          <a:p>
            <a:pPr algn="just"/>
            <a:r>
              <a:rPr lang="de-DE" dirty="0" err="1">
                <a:solidFill>
                  <a:schemeClr val="accent5">
                    <a:lumMod val="75000"/>
                  </a:schemeClr>
                </a:solidFill>
              </a:rPr>
              <a:t>Sono</a:t>
            </a:r>
            <a:r>
              <a:rPr lang="de-DE" dirty="0">
                <a:solidFill>
                  <a:schemeClr val="accent5">
                    <a:lumMod val="75000"/>
                  </a:schemeClr>
                </a:solidFill>
              </a:rPr>
              <a:t> </a:t>
            </a:r>
            <a:r>
              <a:rPr lang="de-DE" b="1" dirty="0" err="1">
                <a:solidFill>
                  <a:schemeClr val="accent5">
                    <a:lumMod val="75000"/>
                  </a:schemeClr>
                </a:solidFill>
              </a:rPr>
              <a:t>esclusi</a:t>
            </a:r>
            <a:r>
              <a:rPr lang="de-DE" b="1" dirty="0">
                <a:solidFill>
                  <a:schemeClr val="accent5">
                    <a:lumMod val="75000"/>
                  </a:schemeClr>
                </a:solidFill>
              </a:rPr>
              <a:t> </a:t>
            </a:r>
            <a:r>
              <a:rPr lang="de-DE" dirty="0" err="1">
                <a:solidFill>
                  <a:schemeClr val="accent5">
                    <a:lumMod val="75000"/>
                  </a:schemeClr>
                </a:solidFill>
              </a:rPr>
              <a:t>dal</a:t>
            </a:r>
            <a:r>
              <a:rPr lang="de-DE" dirty="0">
                <a:solidFill>
                  <a:schemeClr val="accent5">
                    <a:lumMod val="75000"/>
                  </a:schemeClr>
                </a:solidFill>
              </a:rPr>
              <a:t> </a:t>
            </a:r>
            <a:r>
              <a:rPr lang="de-DE" dirty="0" err="1">
                <a:solidFill>
                  <a:schemeClr val="accent5">
                    <a:lumMod val="75000"/>
                  </a:schemeClr>
                </a:solidFill>
              </a:rPr>
              <a:t>divieto</a:t>
            </a:r>
            <a:r>
              <a:rPr lang="de-DE" dirty="0">
                <a:solidFill>
                  <a:schemeClr val="accent5">
                    <a:lumMod val="75000"/>
                  </a:schemeClr>
                </a:solidFill>
              </a:rPr>
              <a:t> di </a:t>
            </a:r>
            <a:r>
              <a:rPr lang="de-DE" i="1" dirty="0" err="1">
                <a:solidFill>
                  <a:schemeClr val="accent5">
                    <a:lumMod val="75000"/>
                  </a:schemeClr>
                </a:solidFill>
              </a:rPr>
              <a:t>pantouflage</a:t>
            </a:r>
            <a:r>
              <a:rPr lang="de-DE" dirty="0">
                <a:solidFill>
                  <a:schemeClr val="accent5">
                    <a:lumMod val="75000"/>
                  </a:schemeClr>
                </a:solidFill>
              </a:rPr>
              <a:t> </a:t>
            </a:r>
            <a:r>
              <a:rPr lang="de-DE" dirty="0" err="1">
                <a:solidFill>
                  <a:schemeClr val="accent5">
                    <a:lumMod val="75000"/>
                  </a:schemeClr>
                </a:solidFill>
              </a:rPr>
              <a:t>gli</a:t>
            </a:r>
            <a:r>
              <a:rPr lang="de-DE" dirty="0">
                <a:solidFill>
                  <a:schemeClr val="accent5">
                    <a:lumMod val="75000"/>
                  </a:schemeClr>
                </a:solidFill>
              </a:rPr>
              <a:t> </a:t>
            </a:r>
            <a:r>
              <a:rPr lang="de-DE" b="1" dirty="0" err="1">
                <a:solidFill>
                  <a:schemeClr val="accent5">
                    <a:lumMod val="75000"/>
                  </a:schemeClr>
                </a:solidFill>
              </a:rPr>
              <a:t>incarichi</a:t>
            </a:r>
            <a:r>
              <a:rPr lang="de-DE" b="1" dirty="0">
                <a:solidFill>
                  <a:schemeClr val="accent5">
                    <a:lumMod val="75000"/>
                  </a:schemeClr>
                </a:solidFill>
              </a:rPr>
              <a:t> di natura </a:t>
            </a:r>
            <a:r>
              <a:rPr lang="de-DE" b="1" dirty="0" err="1">
                <a:solidFill>
                  <a:schemeClr val="accent5">
                    <a:lumMod val="75000"/>
                  </a:schemeClr>
                </a:solidFill>
              </a:rPr>
              <a:t>occasionale</a:t>
            </a:r>
            <a:r>
              <a:rPr lang="de-DE" dirty="0">
                <a:solidFill>
                  <a:schemeClr val="accent5">
                    <a:lumMod val="75000"/>
                  </a:schemeClr>
                </a:solidFill>
              </a:rPr>
              <a:t>, </a:t>
            </a:r>
            <a:r>
              <a:rPr lang="de-DE" dirty="0" err="1">
                <a:solidFill>
                  <a:schemeClr val="accent5">
                    <a:lumMod val="75000"/>
                  </a:schemeClr>
                </a:solidFill>
              </a:rPr>
              <a:t>privi</a:t>
            </a:r>
            <a:r>
              <a:rPr lang="de-DE" dirty="0">
                <a:solidFill>
                  <a:schemeClr val="accent5">
                    <a:lumMod val="75000"/>
                  </a:schemeClr>
                </a:solidFill>
              </a:rPr>
              <a:t>, </a:t>
            </a:r>
            <a:r>
              <a:rPr lang="de-DE" dirty="0" err="1">
                <a:solidFill>
                  <a:schemeClr val="accent5">
                    <a:lumMod val="75000"/>
                  </a:schemeClr>
                </a:solidFill>
              </a:rPr>
              <a:t>cioè</a:t>
            </a:r>
            <a:r>
              <a:rPr lang="de-DE" dirty="0">
                <a:solidFill>
                  <a:schemeClr val="accent5">
                    <a:lumMod val="75000"/>
                  </a:schemeClr>
                </a:solidFill>
              </a:rPr>
              <a:t> del </a:t>
            </a:r>
            <a:r>
              <a:rPr lang="de-DE" dirty="0" err="1">
                <a:solidFill>
                  <a:schemeClr val="accent5">
                    <a:lumMod val="75000"/>
                  </a:schemeClr>
                </a:solidFill>
              </a:rPr>
              <a:t>carattere</a:t>
            </a:r>
            <a:r>
              <a:rPr lang="de-DE" dirty="0">
                <a:solidFill>
                  <a:schemeClr val="accent5">
                    <a:lumMod val="75000"/>
                  </a:schemeClr>
                </a:solidFill>
              </a:rPr>
              <a:t> della </a:t>
            </a:r>
            <a:r>
              <a:rPr lang="de-DE" dirty="0" err="1">
                <a:solidFill>
                  <a:schemeClr val="accent5">
                    <a:lumMod val="75000"/>
                  </a:schemeClr>
                </a:solidFill>
              </a:rPr>
              <a:t>stabilità</a:t>
            </a:r>
            <a:r>
              <a:rPr lang="de-DE" dirty="0">
                <a:solidFill>
                  <a:srgbClr val="002060"/>
                </a:solidFill>
              </a:rPr>
              <a:t>.</a:t>
            </a:r>
          </a:p>
        </p:txBody>
      </p:sp>
    </p:spTree>
    <p:extLst>
      <p:ext uri="{BB962C8B-B14F-4D97-AF65-F5344CB8AC3E}">
        <p14:creationId xmlns:p14="http://schemas.microsoft.com/office/powerpoint/2010/main" val="99136107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123921"/>
          </a:xfrm>
        </p:spPr>
        <p:txBody>
          <a:bodyPr>
            <a:normAutofit fontScale="90000"/>
          </a:bodyPr>
          <a:lstStyle/>
          <a:p>
            <a:r>
              <a:rPr lang="it-IT" sz="3200" b="1" dirty="0">
                <a:solidFill>
                  <a:schemeClr val="accent5">
                    <a:lumMod val="75000"/>
                  </a:schemeClr>
                </a:solidFill>
                <a:latin typeface="+mn-lt"/>
              </a:rPr>
              <a:t>La sezione anticorruzione e trasparenza del P.I.A.O.</a:t>
            </a:r>
            <a:br>
              <a:rPr lang="it-IT" sz="3200" b="1" dirty="0">
                <a:solidFill>
                  <a:schemeClr val="accent5">
                    <a:lumMod val="75000"/>
                  </a:schemeClr>
                </a:solidFill>
                <a:latin typeface="+mn-lt"/>
              </a:rPr>
            </a:br>
            <a:r>
              <a:rPr lang="it-IT" sz="3200" dirty="0">
                <a:solidFill>
                  <a:schemeClr val="accent5">
                    <a:lumMod val="75000"/>
                  </a:schemeClr>
                </a:solidFill>
                <a:latin typeface="+mn-lt"/>
              </a:rPr>
              <a:t>Misure preventive generali</a:t>
            </a:r>
            <a:br>
              <a:rPr lang="it-IT" sz="3200" b="1" dirty="0">
                <a:solidFill>
                  <a:schemeClr val="accent5">
                    <a:lumMod val="75000"/>
                  </a:schemeClr>
                </a:solidFill>
                <a:latin typeface="+mn-lt"/>
              </a:rPr>
            </a:br>
            <a:r>
              <a:rPr lang="it-IT" sz="3200" b="1" dirty="0">
                <a:solidFill>
                  <a:schemeClr val="accent5">
                    <a:lumMod val="75000"/>
                  </a:schemeClr>
                </a:solidFill>
                <a:latin typeface="+mn-lt"/>
              </a:rPr>
              <a:t>Misure di gestione del divieto di </a:t>
            </a:r>
            <a:r>
              <a:rPr lang="it-IT" sz="3200" b="1" i="1" dirty="0" err="1">
                <a:solidFill>
                  <a:schemeClr val="accent5">
                    <a:lumMod val="75000"/>
                  </a:schemeClr>
                </a:solidFill>
                <a:latin typeface="+mn-lt"/>
              </a:rPr>
              <a:t>pantouflage</a:t>
            </a:r>
            <a:endParaRPr lang="it-IT" sz="3200" b="1" i="1" dirty="0">
              <a:solidFill>
                <a:schemeClr val="accent5">
                  <a:lumMod val="75000"/>
                </a:schemeClr>
              </a:solidFill>
              <a:latin typeface="+mn-lt"/>
            </a:endParaRPr>
          </a:p>
        </p:txBody>
      </p:sp>
      <p:sp>
        <p:nvSpPr>
          <p:cNvPr id="3" name="Inhaltsplatzhalter 2"/>
          <p:cNvSpPr>
            <a:spLocks noGrp="1"/>
          </p:cNvSpPr>
          <p:nvPr>
            <p:ph idx="1"/>
          </p:nvPr>
        </p:nvSpPr>
        <p:spPr/>
        <p:txBody>
          <a:bodyPr>
            <a:normAutofit lnSpcReduction="10000"/>
          </a:bodyPr>
          <a:lstStyle/>
          <a:p>
            <a:pPr algn="just"/>
            <a:r>
              <a:rPr lang="it-IT" dirty="0">
                <a:solidFill>
                  <a:schemeClr val="accent5">
                    <a:lumMod val="75000"/>
                  </a:schemeClr>
                </a:solidFill>
              </a:rPr>
              <a:t>Inserire all’interno dei contratti di assunzione del personale specifiche clausole anti-</a:t>
            </a:r>
            <a:r>
              <a:rPr lang="it-IT" i="1" dirty="0" err="1">
                <a:solidFill>
                  <a:schemeClr val="accent5">
                    <a:lumMod val="75000"/>
                  </a:schemeClr>
                </a:solidFill>
              </a:rPr>
              <a:t>pantouflage</a:t>
            </a:r>
            <a:endParaRPr lang="it-IT" i="1" dirty="0">
              <a:solidFill>
                <a:schemeClr val="accent5">
                  <a:lumMod val="75000"/>
                </a:schemeClr>
              </a:solidFill>
            </a:endParaRPr>
          </a:p>
          <a:p>
            <a:pPr algn="just"/>
            <a:r>
              <a:rPr lang="it-IT" dirty="0">
                <a:solidFill>
                  <a:schemeClr val="accent5">
                    <a:lumMod val="75000"/>
                  </a:schemeClr>
                </a:solidFill>
              </a:rPr>
              <a:t>Acquisire, da parte di soggetti che rivestono qualifiche potenzialmente idonee all’intestazione o all’esercizio di poteri autoritativi e negoziali la dichiarazione di impegno a rispettare il divieto di </a:t>
            </a:r>
            <a:r>
              <a:rPr lang="it-IT" i="1" dirty="0" err="1">
                <a:solidFill>
                  <a:schemeClr val="accent5">
                    <a:lumMod val="75000"/>
                  </a:schemeClr>
                </a:solidFill>
              </a:rPr>
              <a:t>pantouflage</a:t>
            </a:r>
            <a:r>
              <a:rPr lang="it-IT" dirty="0">
                <a:solidFill>
                  <a:schemeClr val="accent5">
                    <a:lumMod val="75000"/>
                  </a:schemeClr>
                </a:solidFill>
              </a:rPr>
              <a:t>;</a:t>
            </a:r>
          </a:p>
          <a:p>
            <a:pPr algn="just"/>
            <a:r>
              <a:rPr lang="it-IT" dirty="0">
                <a:solidFill>
                  <a:schemeClr val="accent5">
                    <a:lumMod val="75000"/>
                  </a:schemeClr>
                </a:solidFill>
              </a:rPr>
              <a:t>Inserire nei bandi di gara o negli atti prodromici agli affidamenti di contratti pubblici l’obbligo per l’operatore economico concorrente di dichiarare di non aver stipulato contratti di lavoro o comunque attribuito incarichi ad ex dipendenti dell’Amministrazione/Ente, in violazione del predetto divieto, per quanto di conoscenza. </a:t>
            </a:r>
          </a:p>
        </p:txBody>
      </p:sp>
    </p:spTree>
    <p:extLst>
      <p:ext uri="{BB962C8B-B14F-4D97-AF65-F5344CB8AC3E}">
        <p14:creationId xmlns:p14="http://schemas.microsoft.com/office/powerpoint/2010/main" val="65085138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50181" y="1825625"/>
            <a:ext cx="10515600" cy="4351338"/>
          </a:xfrm>
        </p:spPr>
        <p:txBody>
          <a:bodyPr>
            <a:normAutofit/>
          </a:bodyPr>
          <a:lstStyle/>
          <a:p>
            <a:pPr marL="0" indent="0" algn="ctr" defTabSz="539750">
              <a:buNone/>
              <a:tabLst>
                <a:tab pos="358775" algn="l"/>
                <a:tab pos="442913" algn="l"/>
                <a:tab pos="539750" algn="l"/>
              </a:tabLst>
            </a:pPr>
            <a:endParaRPr lang="it-IT" sz="4000" dirty="0">
              <a:solidFill>
                <a:schemeClr val="accent5">
                  <a:lumMod val="75000"/>
                </a:schemeClr>
              </a:solidFill>
              <a:sym typeface="Wingdings"/>
            </a:endParaRPr>
          </a:p>
          <a:p>
            <a:pPr marL="0" indent="0" algn="ctr" defTabSz="539750">
              <a:buNone/>
              <a:tabLst>
                <a:tab pos="358775" algn="l"/>
                <a:tab pos="442913" algn="l"/>
                <a:tab pos="539750" algn="l"/>
              </a:tabLst>
            </a:pPr>
            <a:endParaRPr lang="it-IT" sz="4000" dirty="0">
              <a:solidFill>
                <a:schemeClr val="accent5">
                  <a:lumMod val="75000"/>
                </a:schemeClr>
              </a:solidFill>
              <a:sym typeface="Wingdings"/>
            </a:endParaRPr>
          </a:p>
          <a:p>
            <a:pPr marL="0" indent="0" algn="ctr" defTabSz="539750">
              <a:buNone/>
              <a:tabLst>
                <a:tab pos="358775" algn="l"/>
                <a:tab pos="442913" algn="l"/>
                <a:tab pos="539750" algn="l"/>
              </a:tabLst>
            </a:pPr>
            <a:r>
              <a:rPr lang="it-IT" sz="4000" dirty="0">
                <a:solidFill>
                  <a:schemeClr val="accent5">
                    <a:lumMod val="75000"/>
                  </a:schemeClr>
                </a:solidFill>
                <a:sym typeface="Wingdings"/>
              </a:rPr>
              <a:t>GRAZIE PER L’ ATTENZIONE</a:t>
            </a:r>
          </a:p>
          <a:p>
            <a:pPr marL="0" indent="0" algn="just" defTabSz="539750">
              <a:buNone/>
              <a:tabLst>
                <a:tab pos="358775" algn="l"/>
                <a:tab pos="442913" algn="l"/>
                <a:tab pos="539750" algn="l"/>
              </a:tabLst>
            </a:pPr>
            <a:endParaRPr lang="it-IT" sz="2000" dirty="0">
              <a:solidFill>
                <a:schemeClr val="accent5">
                  <a:lumMod val="75000"/>
                </a:schemeClr>
              </a:solidFill>
              <a:sym typeface="Wingdings"/>
            </a:endParaRPr>
          </a:p>
          <a:p>
            <a:pPr marL="0" indent="0" algn="just">
              <a:buNone/>
            </a:pPr>
            <a:r>
              <a:rPr lang="it-IT" sz="2000" dirty="0">
                <a:solidFill>
                  <a:schemeClr val="accent5">
                    <a:lumMod val="75000"/>
                  </a:schemeClr>
                </a:solidFill>
                <a:sym typeface="Wingdings"/>
              </a:rPr>
              <a:t> </a:t>
            </a:r>
          </a:p>
        </p:txBody>
      </p:sp>
      <p:sp>
        <p:nvSpPr>
          <p:cNvPr id="4" name="Segnaposto numero diapositiva 3"/>
          <p:cNvSpPr>
            <a:spLocks noGrp="1"/>
          </p:cNvSpPr>
          <p:nvPr>
            <p:ph type="sldNum" sz="quarter" idx="12"/>
          </p:nvPr>
        </p:nvSpPr>
        <p:spPr/>
        <p:txBody>
          <a:bodyPr/>
          <a:lstStyle/>
          <a:p>
            <a:fld id="{375FE874-0E51-4BDA-A855-C972DEF6657F}" type="slidenum">
              <a:rPr lang="it-IT" smtClean="0"/>
              <a:t>76</a:t>
            </a:fld>
            <a:endParaRPr lang="it-IT"/>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70339" y="358688"/>
            <a:ext cx="2936875" cy="26193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846392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de-DE" sz="3200" b="1" dirty="0" err="1">
                <a:solidFill>
                  <a:schemeClr val="accent5">
                    <a:lumMod val="75000"/>
                  </a:schemeClr>
                </a:solidFill>
              </a:rPr>
              <a:t>Introduzione</a:t>
            </a:r>
            <a:r>
              <a:rPr lang="de-DE" sz="3200" b="1" dirty="0">
                <a:solidFill>
                  <a:schemeClr val="accent5">
                    <a:lumMod val="75000"/>
                  </a:schemeClr>
                </a:solidFill>
              </a:rPr>
              <a:t> – </a:t>
            </a:r>
            <a:r>
              <a:rPr lang="de-DE" sz="3200" b="1" dirty="0" err="1">
                <a:solidFill>
                  <a:schemeClr val="accent5">
                    <a:lumMod val="75000"/>
                  </a:schemeClr>
                </a:solidFill>
              </a:rPr>
              <a:t>L‘indice</a:t>
            </a:r>
            <a:r>
              <a:rPr lang="de-DE" sz="3200" b="1" dirty="0">
                <a:solidFill>
                  <a:schemeClr val="accent5">
                    <a:lumMod val="75000"/>
                  </a:schemeClr>
                </a:solidFill>
              </a:rPr>
              <a:t> di </a:t>
            </a:r>
            <a:r>
              <a:rPr lang="de-DE" sz="3200" b="1" dirty="0" err="1">
                <a:solidFill>
                  <a:schemeClr val="accent5">
                    <a:lumMod val="75000"/>
                  </a:schemeClr>
                </a:solidFill>
              </a:rPr>
              <a:t>percezione</a:t>
            </a:r>
            <a:r>
              <a:rPr lang="de-DE" sz="3200" b="1" dirty="0">
                <a:solidFill>
                  <a:schemeClr val="accent5">
                    <a:lumMod val="75000"/>
                  </a:schemeClr>
                </a:solidFill>
              </a:rPr>
              <a:t> della </a:t>
            </a:r>
            <a:r>
              <a:rPr lang="de-DE" sz="3200" b="1" dirty="0" err="1">
                <a:solidFill>
                  <a:schemeClr val="accent5">
                    <a:lumMod val="75000"/>
                  </a:schemeClr>
                </a:solidFill>
              </a:rPr>
              <a:t>corruzione</a:t>
            </a:r>
            <a:endParaRPr lang="it-IT" sz="3200" b="1" dirty="0">
              <a:solidFill>
                <a:schemeClr val="accent5">
                  <a:lumMod val="75000"/>
                </a:schemeClr>
              </a:solidFill>
            </a:endParaRPr>
          </a:p>
        </p:txBody>
      </p:sp>
      <p:sp>
        <p:nvSpPr>
          <p:cNvPr id="3" name="Segnaposto contenuto 2"/>
          <p:cNvSpPr>
            <a:spLocks noGrp="1"/>
          </p:cNvSpPr>
          <p:nvPr>
            <p:ph idx="1"/>
          </p:nvPr>
        </p:nvSpPr>
        <p:spPr/>
        <p:txBody>
          <a:bodyPr>
            <a:normAutofit/>
          </a:bodyPr>
          <a:lstStyle/>
          <a:p>
            <a:pPr marL="0" indent="0" algn="just">
              <a:buNone/>
            </a:pPr>
            <a:r>
              <a:rPr lang="it-IT" u="sng" dirty="0">
                <a:solidFill>
                  <a:schemeClr val="accent5">
                    <a:lumMod val="75000"/>
                  </a:schemeClr>
                </a:solidFill>
              </a:rPr>
              <a:t>Perché si stima la percezione e non il dato reale?</a:t>
            </a:r>
          </a:p>
          <a:p>
            <a:pPr algn="just"/>
            <a:r>
              <a:rPr lang="it-IT" dirty="0">
                <a:solidFill>
                  <a:schemeClr val="accent5">
                    <a:lumMod val="75000"/>
                  </a:schemeClr>
                </a:solidFill>
              </a:rPr>
              <a:t>Un </a:t>
            </a:r>
            <a:r>
              <a:rPr lang="it-IT" b="1" dirty="0">
                <a:solidFill>
                  <a:schemeClr val="accent5">
                    <a:lumMod val="75000"/>
                  </a:schemeClr>
                </a:solidFill>
              </a:rPr>
              <a:t>dato reale </a:t>
            </a:r>
            <a:r>
              <a:rPr lang="it-IT" dirty="0">
                <a:solidFill>
                  <a:schemeClr val="accent5">
                    <a:lumMod val="75000"/>
                  </a:schemeClr>
                </a:solidFill>
              </a:rPr>
              <a:t>non esiste o, meglio, è </a:t>
            </a:r>
            <a:r>
              <a:rPr lang="it-IT" b="1" dirty="0">
                <a:solidFill>
                  <a:schemeClr val="accent5">
                    <a:lumMod val="75000"/>
                  </a:schemeClr>
                </a:solidFill>
              </a:rPr>
              <a:t>difficilmente calcolabile e comparabile</a:t>
            </a:r>
          </a:p>
          <a:p>
            <a:pPr algn="just"/>
            <a:r>
              <a:rPr lang="it-IT" dirty="0">
                <a:solidFill>
                  <a:schemeClr val="accent5">
                    <a:lumMod val="75000"/>
                  </a:schemeClr>
                </a:solidFill>
              </a:rPr>
              <a:t>La corruzione è infatti un reato difficile, se non impossibile, da rilevare nella sua interezza soprattutto a causa dell’</a:t>
            </a:r>
            <a:r>
              <a:rPr lang="it-IT" b="1" dirty="0">
                <a:solidFill>
                  <a:schemeClr val="accent5">
                    <a:lumMod val="75000"/>
                  </a:schemeClr>
                </a:solidFill>
              </a:rPr>
              <a:t>elevatissima cifra oscura</a:t>
            </a:r>
            <a:r>
              <a:rPr lang="it-IT" dirty="0">
                <a:solidFill>
                  <a:schemeClr val="accent5">
                    <a:lumMod val="75000"/>
                  </a:schemeClr>
                </a:solidFill>
              </a:rPr>
              <a:t>, </a:t>
            </a:r>
            <a:r>
              <a:rPr lang="it-IT" dirty="0" err="1">
                <a:solidFill>
                  <a:schemeClr val="accent5">
                    <a:lumMod val="75000"/>
                  </a:schemeClr>
                </a:solidFill>
              </a:rPr>
              <a:t>cioe</a:t>
            </a:r>
            <a:r>
              <a:rPr lang="it-IT" dirty="0">
                <a:solidFill>
                  <a:schemeClr val="accent5">
                    <a:lumMod val="75000"/>
                  </a:schemeClr>
                </a:solidFill>
              </a:rPr>
              <a:t>̀ la parte sommersa del fenomeno</a:t>
            </a:r>
          </a:p>
          <a:p>
            <a:pPr algn="just"/>
            <a:r>
              <a:rPr lang="it-IT" dirty="0">
                <a:solidFill>
                  <a:schemeClr val="accent5">
                    <a:lumMod val="75000"/>
                  </a:schemeClr>
                </a:solidFill>
              </a:rPr>
              <a:t>Inoltre la </a:t>
            </a:r>
            <a:r>
              <a:rPr lang="it-IT" b="1" dirty="0">
                <a:solidFill>
                  <a:schemeClr val="accent5">
                    <a:lumMod val="75000"/>
                  </a:schemeClr>
                </a:solidFill>
              </a:rPr>
              <a:t>percezione </a:t>
            </a:r>
            <a:r>
              <a:rPr lang="it-IT" dirty="0">
                <a:solidFill>
                  <a:schemeClr val="accent5">
                    <a:lumMod val="75000"/>
                  </a:schemeClr>
                </a:solidFill>
              </a:rPr>
              <a:t>(di esperti e di uomini d’affari) è l’</a:t>
            </a:r>
            <a:r>
              <a:rPr lang="it-IT" b="1" dirty="0">
                <a:solidFill>
                  <a:schemeClr val="accent5">
                    <a:lumMod val="75000"/>
                  </a:schemeClr>
                </a:solidFill>
              </a:rPr>
              <a:t>unica misura che permette di fare confronti con altri Paesi</a:t>
            </a:r>
          </a:p>
          <a:p>
            <a:pPr algn="just"/>
            <a:endParaRPr lang="it-IT" dirty="0">
              <a:solidFill>
                <a:schemeClr val="accent5">
                  <a:lumMod val="75000"/>
                </a:schemeClr>
              </a:solidFill>
            </a:endParaRPr>
          </a:p>
        </p:txBody>
      </p:sp>
    </p:spTree>
    <p:extLst>
      <p:ext uri="{BB962C8B-B14F-4D97-AF65-F5344CB8AC3E}">
        <p14:creationId xmlns:p14="http://schemas.microsoft.com/office/powerpoint/2010/main" val="44879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6EE7F695-8425-4BAC-AD73-3D204A0E6F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7065" y="122944"/>
            <a:ext cx="8040599" cy="6189489"/>
          </a:xfrm>
          <a:prstGeom prst="rect">
            <a:avLst/>
          </a:prstGeom>
        </p:spPr>
      </p:pic>
    </p:spTree>
    <p:extLst>
      <p:ext uri="{BB962C8B-B14F-4D97-AF65-F5344CB8AC3E}">
        <p14:creationId xmlns:p14="http://schemas.microsoft.com/office/powerpoint/2010/main" val="3415452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8025</Words>
  <Application>Microsoft Office PowerPoint</Application>
  <PresentationFormat>Widescreen</PresentationFormat>
  <Paragraphs>399</Paragraphs>
  <Slides>76</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76</vt:i4>
      </vt:variant>
    </vt:vector>
  </HeadingPairs>
  <TitlesOfParts>
    <vt:vector size="81" baseType="lpstr">
      <vt:lpstr>Arial</vt:lpstr>
      <vt:lpstr>Calibri</vt:lpstr>
      <vt:lpstr>Calibri Light</vt:lpstr>
      <vt:lpstr>Wingdings</vt:lpstr>
      <vt:lpstr>Tema di Office</vt:lpstr>
      <vt:lpstr>Corso di formazione per revisori enti locali</vt:lpstr>
      <vt:lpstr>Introduzione – gli studi sui fenomeni corruttivi in Italia </vt:lpstr>
      <vt:lpstr>Introduzione – gli studi sui fenomeni corruttivi in Italia   Transparency International Italia </vt:lpstr>
      <vt:lpstr>  </vt:lpstr>
      <vt:lpstr>Presentazione standard di PowerPoint</vt:lpstr>
      <vt:lpstr>Presentazione standard di PowerPoint</vt:lpstr>
      <vt:lpstr>Introduzione – L‘indice di percezione della corruzione</vt:lpstr>
      <vt:lpstr>Introduzione – L‘indice di percezione della corruzione</vt:lpstr>
      <vt:lpstr>Presentazione standard di PowerPoint</vt:lpstr>
      <vt:lpstr>Presentazione standard di PowerPoint</vt:lpstr>
      <vt:lpstr>Presentazione standard di PowerPoint</vt:lpstr>
      <vt:lpstr>Presentazione standard di PowerPoint</vt:lpstr>
      <vt:lpstr>Presentazione standard di PowerPoint</vt:lpstr>
      <vt:lpstr>Transparency International Italia Indice di Percezione della Corruzione – Comunicato stampa 25 febbraio 2022</vt:lpstr>
      <vt:lpstr>Introduzione  Il quadro normativo per la prevenzione della corruzione</vt:lpstr>
      <vt:lpstr>Introduzione –  il quadro normativo per la prevenzione della corruzione</vt:lpstr>
      <vt:lpstr>Introduzione –  il quadro normativo per la prevenzione della corruzione</vt:lpstr>
      <vt:lpstr>Presentazione standard di PowerPoint</vt:lpstr>
      <vt:lpstr>Novità principali introdotte dalla L. n.3/2019 (c.d. „spazzacorrotti“)</vt:lpstr>
      <vt:lpstr>Novità principali introdotte con il D.Lgs. 75/2020 (recepimento della «Direttiva PIF»)</vt:lpstr>
      <vt:lpstr>Il D.L. 80/2021 – Introduzione del P.I.A.O.</vt:lpstr>
      <vt:lpstr>Novità normative 2024</vt:lpstr>
      <vt:lpstr>Il P.I.A.O. ed il P.T.P.C. - quadro normativo</vt:lpstr>
      <vt:lpstr>Il P.I.A.O. ed il P.T.P.C.- quadro regolamentare</vt:lpstr>
      <vt:lpstr>Il concetto di corruzione ai fini della redazione del P.I.A.O./P.T.P.C.</vt:lpstr>
      <vt:lpstr>Il concetto di corruzione</vt:lpstr>
      <vt:lpstr>Il P.N.A. - Obiettivi strategici a livello nazionale</vt:lpstr>
      <vt:lpstr>Il P.N.A. - Obiettivi strategici a livello nazionale</vt:lpstr>
      <vt:lpstr>Il P.N.A. - Obiettivi strategici a livello nazionale</vt:lpstr>
      <vt:lpstr>Il P.N.A. - Principali strumenti di prevenzione a livello decentrato</vt:lpstr>
      <vt:lpstr>Il P.N.A. - Principali strumenti di prevenzione a livello decentrato</vt:lpstr>
      <vt:lpstr>Il P.N.A. - Principali strumenti di prevenzione a livello decentrato</vt:lpstr>
      <vt:lpstr>Il P.N.A. - Principali strumenti di prevenzione a livello decentrato</vt:lpstr>
      <vt:lpstr>Amministrazioni tenute ad adottare il P.I.A.O.</vt:lpstr>
      <vt:lpstr>Amministrazioni/Enti tenuti ad adottare il P.T.C.P. (o misure integrative del MOG 231 per gli enti pubblici economici)</vt:lpstr>
      <vt:lpstr>Soggetti che adottano misure di prevenzione della corruzione integrative del MOG 231 ovvero un documento che tiene luogo del P.T.P.C.</vt:lpstr>
      <vt:lpstr>La sezione anticorruzione e trasparenza del P.I.A.O.</vt:lpstr>
      <vt:lpstr>La sezione anticorruzione e trasparenza del P.I.A.O.</vt:lpstr>
      <vt:lpstr>La sezione anticorruzione e trasparenza del P.I.A.O.</vt:lpstr>
      <vt:lpstr>La sezione anticorruzione e trasparenza del P.I.A.O.</vt:lpstr>
      <vt:lpstr>La sezione anticorruzione e trasparenza del P.I.A.O.</vt:lpstr>
      <vt:lpstr>La sezione anticorruzione e trasparenza del P.I.A.O.</vt:lpstr>
      <vt:lpstr>La sezione anticorruzione e trasparenza del P.I.A.O.</vt:lpstr>
      <vt:lpstr>La sezione anticorruzione e trasparenza del P.I.A.O. Misure preventive generali</vt:lpstr>
      <vt:lpstr>La sezione anticorruzione e trasparenza del P.I.A.O. Misure preventive generali</vt:lpstr>
      <vt:lpstr>La sezione anticorruzione e trasparenza del P.I.A.O. Misure preventive generali</vt:lpstr>
      <vt:lpstr>La sezione anticorruzione e trasparenza del P.I.A.O. Misure preventive generali</vt:lpstr>
      <vt:lpstr>La sezione anticorruzione e trasparenza del P.I.A.O. Misure preventive generali</vt:lpstr>
      <vt:lpstr>La sezione anticorruzione e trasparenza del P.I.A.O. Misure preventive generali Misure di segnalazione e protezione - Whistleblowing</vt:lpstr>
      <vt:lpstr>La sezione anticorruzione e trasparenza del P.I.A.O. Misure preventive generali Misure di segnalazione e protezione - Whistleblowing </vt:lpstr>
      <vt:lpstr>Whistleblower</vt:lpstr>
      <vt:lpstr>Oggetto della segnalazione</vt:lpstr>
      <vt:lpstr>I canali di segnalazione: canale interno</vt:lpstr>
      <vt:lpstr>I canali di segnalazione: canale interno</vt:lpstr>
      <vt:lpstr>Destinatario delle segnalazioni interne</vt:lpstr>
      <vt:lpstr>Attività del destinatario delle segnalazioni interne</vt:lpstr>
      <vt:lpstr>I canali di segnalazione: canale esterno</vt:lpstr>
      <vt:lpstr>Divulgazione pubblica</vt:lpstr>
      <vt:lpstr>Le tutele del segnalante</vt:lpstr>
      <vt:lpstr>Entrata in vigore </vt:lpstr>
      <vt:lpstr>La sezione anticorruzione e trasparenza del P.I.A.O. Misure preventive generali </vt:lpstr>
      <vt:lpstr>La sezione anticorruzione e trasparenza del P.I.A.O. Misure preventive generali Misure di gestione del conflitto di interessi</vt:lpstr>
      <vt:lpstr>La sezione anticorruzione e trasparenza del P.I.A.O. Misure preventive generali Misure di gestione del conflitto di interessi</vt:lpstr>
      <vt:lpstr>La sezione anticorruzione e trasparenza del P.I.A.O. Misure preventive generali Misure di gestione del conflitto di interessi</vt:lpstr>
      <vt:lpstr>La sezione anticorruzione e trasparenza del P.I.A.O. Misure preventive generali Il conflitto di interessi nel codice dei contratti publici</vt:lpstr>
      <vt:lpstr>La sezione anticorruzione e trasparenza del P.I.A.O. Misure preventive generali Il conflitto di interessi nel codice dei contratti pubblici</vt:lpstr>
      <vt:lpstr>La sezione anticorruzione e trasparenza del P.I.A.O. Misure preventive generali Il conflitto di interessi nel codice dei contratti pubblici</vt:lpstr>
      <vt:lpstr>La sezione anticorruzione e trasparenza del P.I.A.O. Misure preventive generali Misure di gestione del conflitto di interessi</vt:lpstr>
      <vt:lpstr>La sezione anticorruzione e trasparenza del P.I.A.O. Misure preventive generali Misure relative all’accertamento dell’assenza del conflitto di interesse</vt:lpstr>
      <vt:lpstr>La sezione anticorruzione e trasparenza del P.I.A.O. Misure preventive generali Misure di gestione del divieto di pantouflage</vt:lpstr>
      <vt:lpstr>La sezione anticorruzione e trasparenza del P.I.A.O. Misure preventive generali Misure di gestione del divieto di pantouflage</vt:lpstr>
      <vt:lpstr>La sezione anticorruzione e trasparenza del P.I.A.O. Misure preventive generali Misure di gestione del divieto di pantouflage</vt:lpstr>
      <vt:lpstr>La sezione anticorruzione e trasparenza del P.I.A.O. Misure preventive generali Misure di gestione del divieto di pantouflage</vt:lpstr>
      <vt:lpstr>La sezione anticorruzione e trasparenza del P.I.A.O. Misure preventive generali Misure di gestione del divieto di pantouflage</vt:lpstr>
      <vt:lpstr>La sezione anticorruzione e trasparenza del P.I.A.O. Misure preventive generali Misure di gestione del divieto di pantouflage</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FORMAZIONE IN MATERIA DI ANTICORRUZIONE</dc:title>
  <dc:creator>Esther Pomella</dc:creator>
  <cp:lastModifiedBy>Robert Adami</cp:lastModifiedBy>
  <cp:revision>280</cp:revision>
  <cp:lastPrinted>2023-01-19T16:27:57Z</cp:lastPrinted>
  <dcterms:created xsi:type="dcterms:W3CDTF">2018-12-18T10:41:17Z</dcterms:created>
  <dcterms:modified xsi:type="dcterms:W3CDTF">2024-10-03T09:41:40Z</dcterms:modified>
</cp:coreProperties>
</file>